
<file path=[Content_Types].xml><?xml version="1.0" encoding="utf-8"?>
<Types xmlns="http://schemas.openxmlformats.org/package/2006/content-types">
  <Default Extension="vml" ContentType="application/vnd.openxmlformats-officedocument.vmlDrawing"/>
  <Default Extension="xlsx" ContentType="application/vnd.openxmlformats-officedocument.spreadsheetml.sheet"/>
  <Default Extension="bin" ContentType="application/vnd.openxmlformats-officedocument.oleObject"/>
  <Default Extension="png" ContentType="image/png"/>
  <Default Extension="wmf" ContentType="image/x-w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99" r:id="rId3"/>
    <p:sldId id="258" r:id="rId5"/>
    <p:sldId id="257" r:id="rId6"/>
    <p:sldId id="300" r:id="rId7"/>
    <p:sldId id="301" r:id="rId8"/>
    <p:sldId id="259" r:id="rId9"/>
    <p:sldId id="305" r:id="rId10"/>
    <p:sldId id="302" r:id="rId11"/>
    <p:sldId id="306" r:id="rId12"/>
    <p:sldId id="303" r:id="rId13"/>
    <p:sldId id="307" r:id="rId14"/>
    <p:sldId id="304" r:id="rId15"/>
    <p:sldId id="308" r:id="rId16"/>
    <p:sldId id="310" r:id="rId17"/>
    <p:sldId id="309" r:id="rId18"/>
    <p:sldId id="311" r:id="rId19"/>
    <p:sldId id="312" r:id="rId20"/>
    <p:sldId id="313" r:id="rId21"/>
    <p:sldId id="261" r:id="rId22"/>
    <p:sldId id="314" r:id="rId23"/>
    <p:sldId id="315" r:id="rId24"/>
    <p:sldId id="316" r:id="rId25"/>
    <p:sldId id="317" r:id="rId26"/>
    <p:sldId id="318" r:id="rId27"/>
    <p:sldId id="319" r:id="rId28"/>
    <p:sldId id="320" r:id="rId29"/>
    <p:sldId id="321" r:id="rId30"/>
    <p:sldId id="322" r:id="rId31"/>
    <p:sldId id="328" r:id="rId32"/>
    <p:sldId id="323" r:id="rId33"/>
  </p:sldIdLst>
  <p:sldSz cx="12192000" cy="6858000"/>
  <p:notesSz cx="6858000" cy="9144000"/>
  <p:embeddedFontLst>
    <p:embeddedFont>
      <p:font typeface="Montserrat" panose="00000500000000000000"/>
      <p:regular r:id="rId38"/>
    </p:embeddedFont>
    <p:embeddedFont>
      <p:font typeface="Nunito Sans"/>
      <p:regular r:id="rId39"/>
    </p:embeddedFont>
    <p:embeddedFont>
      <p:font typeface="微软雅黑" panose="020B0503020204020204" charset="-122"/>
      <p:regular r:id="rId40"/>
    </p:embeddedFont>
    <p:embeddedFont>
      <p:font typeface="等线" panose="02010600030101010101" charset="-122"/>
      <p:regular r:id="rId41"/>
    </p:embeddedFont>
  </p:embeddedFontLst>
  <p:custDataLst>
    <p:tags r:id="rId4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9"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15622265513@163.com"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292E8"/>
    <a:srgbClr val="1F2B6C"/>
    <a:srgbClr val="159FED"/>
    <a:srgbClr val="FFFFFF"/>
    <a:srgbClr val="E7F7FF"/>
    <a:srgbClr val="B5E2FA"/>
    <a:srgbClr val="73E1CD"/>
    <a:srgbClr val="939CF3"/>
    <a:srgbClr val="FD9CEB"/>
    <a:srgbClr val="E789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731" autoAdjust="0"/>
    <p:restoredTop sz="92294" autoAdjust="0"/>
  </p:normalViewPr>
  <p:slideViewPr>
    <p:cSldViewPr snapToGrid="0" showGuides="1">
      <p:cViewPr varScale="1">
        <p:scale>
          <a:sx n="136" d="100"/>
          <a:sy n="136" d="100"/>
        </p:scale>
        <p:origin x="96" y="258"/>
      </p:cViewPr>
      <p:guideLst>
        <p:guide orient="horz" pos="2179"/>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2" Type="http://schemas.openxmlformats.org/officeDocument/2006/relationships/tags" Target="tags/tag1.xml"/><Relationship Id="rId41" Type="http://schemas.openxmlformats.org/officeDocument/2006/relationships/font" Target="fonts/font4.fntdata"/><Relationship Id="rId40" Type="http://schemas.openxmlformats.org/officeDocument/2006/relationships/font" Target="fonts/font3.fntdata"/><Relationship Id="rId4" Type="http://schemas.openxmlformats.org/officeDocument/2006/relationships/notesMaster" Target="notesMasters/notesMaster1.xml"/><Relationship Id="rId39" Type="http://schemas.openxmlformats.org/officeDocument/2006/relationships/font" Target="fonts/font2.fntdata"/><Relationship Id="rId38" Type="http://schemas.openxmlformats.org/officeDocument/2006/relationships/font" Target="fonts/font1.fntdata"/><Relationship Id="rId37" Type="http://schemas.openxmlformats.org/officeDocument/2006/relationships/commentAuthors" Target="commentAuthors.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13311333132971"/>
          <c:y val="0.0291284032512701"/>
          <c:w val="0.564746695000533"/>
          <c:h val="0.847119970540303"/>
        </c:manualLayout>
      </c:layout>
      <c:doughnutChart>
        <c:varyColors val="1"/>
        <c:ser>
          <c:idx val="0"/>
          <c:order val="0"/>
          <c:tx>
            <c:strRef>
              <c:f>Sheet1!$B$1</c:f>
              <c:strCache>
                <c:ptCount val="1"/>
                <c:pt idx="0">
                  <c:v>销售额</c:v>
                </c:pt>
              </c:strCache>
            </c:strRef>
          </c:tx>
          <c:spPr/>
          <c:explosion val="0"/>
          <c:dPt>
            <c:idx val="0"/>
            <c:bubble3D val="0"/>
            <c:spPr>
              <a:solidFill>
                <a:srgbClr val="8292E8"/>
              </a:solidFill>
              <a:ln w="19050">
                <a:solidFill>
                  <a:schemeClr val="lt1"/>
                </a:solidFill>
              </a:ln>
              <a:effectLst/>
            </c:spPr>
          </c:dPt>
          <c:dPt>
            <c:idx val="1"/>
            <c:bubble3D val="0"/>
            <c:spPr>
              <a:solidFill>
                <a:srgbClr val="73E1CD"/>
              </a:solidFill>
              <a:ln w="19050">
                <a:solidFill>
                  <a:schemeClr val="lt1"/>
                </a:solidFill>
              </a:ln>
              <a:effectLst/>
            </c:spPr>
          </c:dPt>
          <c:dPt>
            <c:idx val="2"/>
            <c:bubble3D val="0"/>
            <c:spPr>
              <a:solidFill>
                <a:srgbClr val="7892A7"/>
              </a:solidFill>
              <a:ln w="19050">
                <a:solidFill>
                  <a:schemeClr val="lt1"/>
                </a:solidFill>
              </a:ln>
              <a:effectLst/>
            </c:spPr>
          </c:dPt>
          <c:dPt>
            <c:idx val="3"/>
            <c:bubble3D val="0"/>
            <c:spPr>
              <a:solidFill>
                <a:srgbClr val="B5E2FA"/>
              </a:solidFill>
              <a:ln w="19050">
                <a:solidFill>
                  <a:schemeClr val="lt1"/>
                </a:solidFill>
              </a:ln>
              <a:effectLst/>
            </c:spPr>
          </c:dPt>
          <c:dLbls>
            <c:delete val="1"/>
          </c:dLbls>
          <c:cat>
            <c:strRef>
              <c:f>Sheet1!$A$2:$A$5</c:f>
              <c:strCache>
                <c:ptCount val="4"/>
                <c:pt idx="0">
                  <c:v>text </c:v>
                </c:pt>
                <c:pt idx="1">
                  <c:v>text </c:v>
                </c:pt>
                <c:pt idx="2">
                  <c:v>text </c:v>
                </c:pt>
                <c:pt idx="3">
                  <c:v>text </c:v>
                </c:pt>
              </c:strCache>
            </c:strRef>
          </c:cat>
          <c:val>
            <c:numRef>
              <c:f>Sheet1!$B$2:$B$5</c:f>
              <c:numCache>
                <c:formatCode>General</c:formatCode>
                <c:ptCount val="4"/>
                <c:pt idx="0">
                  <c:v>8.2</c:v>
                </c:pt>
                <c:pt idx="1">
                  <c:v>3.2</c:v>
                </c:pt>
                <c:pt idx="2">
                  <c:v>1.4</c:v>
                </c:pt>
                <c:pt idx="3">
                  <c:v>1.2</c:v>
                </c:pt>
              </c:numCache>
            </c:numRef>
          </c:val>
        </c:ser>
        <c:dLbls>
          <c:showLegendKey val="0"/>
          <c:showVal val="0"/>
          <c:showCatName val="0"/>
          <c:showSerName val="0"/>
          <c:showPercent val="0"/>
          <c:showBubbleSize val="0"/>
          <c:showLeaderLines val="1"/>
        </c:dLbls>
        <c:firstSliceAng val="0"/>
        <c:holeSize val="75"/>
      </c:doughnutChart>
      <c:spPr>
        <a:noFill/>
        <a:ln w="25400">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media/>
</file>

<file path=ppt/media/image1.png>
</file>

<file path=ppt/media/image2.wm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898"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1048899"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577D22-AD28-43FC-8EB4-B134A7D334C3}" type="datetimeFigureOut">
              <a:rPr lang="zh-CN" altLang="en-US" smtClean="0"/>
            </a:fld>
            <a:endParaRPr lang="zh-CN" altLang="en-US"/>
          </a:p>
        </p:txBody>
      </p:sp>
      <p:sp>
        <p:nvSpPr>
          <p:cNvPr id="1048900"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1048901"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902"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1048903"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8C8EFA-96ED-4A18-B46D-8BDC030E3AF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893"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894"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642"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43"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600"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01"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600"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01"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893"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894"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5"/>
        <p:cNvGrpSpPr/>
        <p:nvPr/>
      </p:nvGrpSpPr>
      <p:grpSpPr>
        <a:xfrm>
          <a:off x="0" y="0"/>
          <a:ext cx="0" cy="0"/>
          <a:chOff x="0" y="0"/>
          <a:chExt cx="0" cy="0"/>
        </a:xfrm>
      </p:grpSpPr>
      <p:sp>
        <p:nvSpPr>
          <p:cNvPr id="1048630" name="Google Shape;166;g9429f0dfb6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31" name="Google Shape;167;g9429f0dfb6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600"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01"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600"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01"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642"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43"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642"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43"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642"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43"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642"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43"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1"/>
        <p:cNvGrpSpPr/>
        <p:nvPr/>
      </p:nvGrpSpPr>
      <p:grpSpPr>
        <a:xfrm>
          <a:off x="0" y="0"/>
          <a:ext cx="0" cy="0"/>
          <a:chOff x="0" y="0"/>
          <a:chExt cx="0" cy="0"/>
        </a:xfrm>
      </p:grpSpPr>
      <p:sp>
        <p:nvSpPr>
          <p:cNvPr id="1048642" name="Google Shape;282;g97ba9dafd3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43" name="Google Shape;283;g97ba9dafd3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matchingName="Section header">
  <p:cSld name="Section header">
    <p:bg>
      <p:bgPr>
        <a:solidFill>
          <a:schemeClr val="accent1"/>
        </a:solidFill>
        <a:effectLst/>
      </p:bgPr>
    </p:bg>
    <p:spTree>
      <p:nvGrpSpPr>
        <p:cNvPr id="1" name="Shape 13"/>
        <p:cNvGrpSpPr/>
        <p:nvPr/>
      </p:nvGrpSpPr>
      <p:grpSpPr>
        <a:xfrm>
          <a:off x="0" y="0"/>
          <a:ext cx="0" cy="0"/>
          <a:chOff x="0" y="0"/>
          <a:chExt cx="0" cy="0"/>
        </a:xfrm>
      </p:grpSpPr>
      <p:sp>
        <p:nvSpPr>
          <p:cNvPr id="1048578" name="Google Shape;16;p3"/>
          <p:cNvSpPr txBox="1">
            <a:spLocks noGrp="1"/>
          </p:cNvSpPr>
          <p:nvPr>
            <p:ph type="title"/>
          </p:nvPr>
        </p:nvSpPr>
        <p:spPr>
          <a:xfrm>
            <a:off x="4484083" y="2406467"/>
            <a:ext cx="3791600" cy="11216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p:txBody>
      </p:sp>
      <p:sp>
        <p:nvSpPr>
          <p:cNvPr id="1048579" name="Google Shape;17;p3"/>
          <p:cNvSpPr txBox="1">
            <a:spLocks noGrp="1"/>
          </p:cNvSpPr>
          <p:nvPr>
            <p:ph type="subTitle" idx="1"/>
          </p:nvPr>
        </p:nvSpPr>
        <p:spPr>
          <a:xfrm>
            <a:off x="4484083" y="3323900"/>
            <a:ext cx="3791600" cy="107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5"/>
            </a:lvl1pPr>
            <a:lvl2pPr lvl="1" rtl="0">
              <a:lnSpc>
                <a:spcPct val="100000"/>
              </a:lnSpc>
              <a:spcBef>
                <a:spcPts val="0"/>
              </a:spcBef>
              <a:spcAft>
                <a:spcPts val="0"/>
              </a:spcAft>
              <a:buSzPts val="1600"/>
              <a:buNone/>
              <a:defRPr sz="2135"/>
            </a:lvl2pPr>
            <a:lvl3pPr lvl="2" rtl="0">
              <a:lnSpc>
                <a:spcPct val="100000"/>
              </a:lnSpc>
              <a:spcBef>
                <a:spcPts val="0"/>
              </a:spcBef>
              <a:spcAft>
                <a:spcPts val="0"/>
              </a:spcAft>
              <a:buSzPts val="1600"/>
              <a:buNone/>
              <a:defRPr sz="2135"/>
            </a:lvl3pPr>
            <a:lvl4pPr lvl="3" rtl="0">
              <a:lnSpc>
                <a:spcPct val="100000"/>
              </a:lnSpc>
              <a:spcBef>
                <a:spcPts val="0"/>
              </a:spcBef>
              <a:spcAft>
                <a:spcPts val="0"/>
              </a:spcAft>
              <a:buSzPts val="1600"/>
              <a:buNone/>
              <a:defRPr sz="2135"/>
            </a:lvl4pPr>
            <a:lvl5pPr lvl="4" rtl="0">
              <a:lnSpc>
                <a:spcPct val="100000"/>
              </a:lnSpc>
              <a:spcBef>
                <a:spcPts val="0"/>
              </a:spcBef>
              <a:spcAft>
                <a:spcPts val="0"/>
              </a:spcAft>
              <a:buSzPts val="1600"/>
              <a:buNone/>
              <a:defRPr sz="2135"/>
            </a:lvl5pPr>
            <a:lvl6pPr lvl="5" rtl="0">
              <a:lnSpc>
                <a:spcPct val="100000"/>
              </a:lnSpc>
              <a:spcBef>
                <a:spcPts val="0"/>
              </a:spcBef>
              <a:spcAft>
                <a:spcPts val="0"/>
              </a:spcAft>
              <a:buSzPts val="1600"/>
              <a:buNone/>
              <a:defRPr sz="2135"/>
            </a:lvl6pPr>
            <a:lvl7pPr lvl="6" rtl="0">
              <a:lnSpc>
                <a:spcPct val="100000"/>
              </a:lnSpc>
              <a:spcBef>
                <a:spcPts val="0"/>
              </a:spcBef>
              <a:spcAft>
                <a:spcPts val="0"/>
              </a:spcAft>
              <a:buSzPts val="1600"/>
              <a:buNone/>
              <a:defRPr sz="2135"/>
            </a:lvl7pPr>
            <a:lvl8pPr lvl="7" rtl="0">
              <a:lnSpc>
                <a:spcPct val="100000"/>
              </a:lnSpc>
              <a:spcBef>
                <a:spcPts val="0"/>
              </a:spcBef>
              <a:spcAft>
                <a:spcPts val="0"/>
              </a:spcAft>
              <a:buSzPts val="1600"/>
              <a:buNone/>
              <a:defRPr sz="2135"/>
            </a:lvl8pPr>
            <a:lvl9pPr lvl="8" rtl="0">
              <a:lnSpc>
                <a:spcPct val="100000"/>
              </a:lnSpc>
              <a:spcBef>
                <a:spcPts val="0"/>
              </a:spcBef>
              <a:spcAft>
                <a:spcPts val="0"/>
              </a:spcAft>
              <a:buSzPts val="1600"/>
              <a:buNone/>
              <a:defRPr sz="2135"/>
            </a:lvl9pPr>
          </a:lstStyle>
          <a:p/>
        </p:txBody>
      </p:sp>
      <p:sp>
        <p:nvSpPr>
          <p:cNvPr id="1048580" name="Google Shape;18;p3"/>
          <p:cNvSpPr txBox="1">
            <a:spLocks noGrp="1"/>
          </p:cNvSpPr>
          <p:nvPr>
            <p:ph type="title" idx="2" hasCustomPrompt="1"/>
          </p:nvPr>
        </p:nvSpPr>
        <p:spPr>
          <a:xfrm>
            <a:off x="3264033" y="1630633"/>
            <a:ext cx="944400" cy="56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200">
                <a:solidFill>
                  <a:schemeClr val="lt1"/>
                </a:solidFill>
              </a:defRPr>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a:r>
              <a:t>xx%</a:t>
            </a: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50"/>
        <p:cNvGrpSpPr/>
        <p:nvPr/>
      </p:nvGrpSpPr>
      <p:grpSpPr>
        <a:xfrm>
          <a:off x="0" y="0"/>
          <a:ext cx="0" cy="0"/>
          <a:chOff x="0" y="0"/>
          <a:chExt cx="0" cy="0"/>
        </a:xfrm>
      </p:grpSpPr>
      <p:sp>
        <p:nvSpPr>
          <p:cNvPr id="1048895" name="Google Shape;51;p10"/>
          <p:cNvSpPr/>
          <p:nvPr/>
        </p:nvSpPr>
        <p:spPr>
          <a:xfrm rot="10800000">
            <a:off x="10308734" y="4974801"/>
            <a:ext cx="1883255" cy="1883215"/>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896" name="Google Shape;52;p10"/>
          <p:cNvSpPr/>
          <p:nvPr/>
        </p:nvSpPr>
        <p:spPr>
          <a:xfrm rot="10800000" flipH="1">
            <a:off x="8" y="0"/>
            <a:ext cx="2677392" cy="1644787"/>
          </a:xfrm>
          <a:custGeom>
            <a:avLst/>
            <a:gdLst/>
            <a:ahLst/>
            <a:cxnLst/>
            <a:rect l="l" t="t" r="r" b="b"/>
            <a:pathLst>
              <a:path w="59830" h="36755" extrusionOk="0">
                <a:moveTo>
                  <a:pt x="1" y="0"/>
                </a:moveTo>
                <a:lnTo>
                  <a:pt x="1" y="36755"/>
                </a:lnTo>
                <a:lnTo>
                  <a:pt x="59830" y="36755"/>
                </a:lnTo>
                <a:lnTo>
                  <a:pt x="54877" y="25301"/>
                </a:lnTo>
                <a:cubicBezTo>
                  <a:pt x="49471" y="12788"/>
                  <a:pt x="37768" y="4132"/>
                  <a:pt x="24218" y="2655"/>
                </a:cubicBezTo>
                <a:lnTo>
                  <a:pt x="1"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897" name="Google Shape;53;p10"/>
          <p:cNvSpPr txBox="1">
            <a:spLocks noGrp="1"/>
          </p:cNvSpPr>
          <p:nvPr>
            <p:ph type="body" idx="1"/>
          </p:nvPr>
        </p:nvSpPr>
        <p:spPr>
          <a:xfrm>
            <a:off x="950800" y="5332000"/>
            <a:ext cx="7998400" cy="806800"/>
          </a:xfrm>
          <a:prstGeom prst="rect">
            <a:avLst/>
          </a:prstGeom>
        </p:spPr>
        <p:txBody>
          <a:bodyPr spcFirstLastPara="1" wrap="square" lIns="91425" tIns="91425" rIns="91425" bIns="91425" anchor="ctr" anchorCtr="0">
            <a:noAutofit/>
          </a:bodyPr>
          <a:lstStyle>
            <a:lvl1pPr marL="609600" lvl="0" indent="-304800">
              <a:lnSpc>
                <a:spcPct val="100000"/>
              </a:lnSpc>
              <a:spcBef>
                <a:spcPts val="0"/>
              </a:spcBef>
              <a:spcAft>
                <a:spcPts val="0"/>
              </a:spcAft>
              <a:buSzPts val="1400"/>
              <a:buNone/>
            </a:lvl1pPr>
          </a:lstStyle>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9"/>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60"/>
        <p:cNvGrpSpPr/>
        <p:nvPr/>
      </p:nvGrpSpPr>
      <p:grpSpPr>
        <a:xfrm>
          <a:off x="0" y="0"/>
          <a:ext cx="0" cy="0"/>
          <a:chOff x="0" y="0"/>
          <a:chExt cx="0" cy="0"/>
        </a:xfrm>
      </p:grpSpPr>
      <p:sp>
        <p:nvSpPr>
          <p:cNvPr id="1048602" name="Google Shape;61;p13"/>
          <p:cNvSpPr/>
          <p:nvPr/>
        </p:nvSpPr>
        <p:spPr>
          <a:xfrm>
            <a:off x="1" y="2904067"/>
            <a:ext cx="9416916" cy="3953992"/>
          </a:xfrm>
          <a:custGeom>
            <a:avLst/>
            <a:gdLst/>
            <a:ahLst/>
            <a:cxnLst/>
            <a:rect l="l" t="t" r="r" b="b"/>
            <a:pathLst>
              <a:path w="92869" h="38994" extrusionOk="0">
                <a:moveTo>
                  <a:pt x="0" y="0"/>
                </a:moveTo>
                <a:lnTo>
                  <a:pt x="0" y="38993"/>
                </a:lnTo>
                <a:lnTo>
                  <a:pt x="92869" y="38993"/>
                </a:lnTo>
                <a:cubicBezTo>
                  <a:pt x="92869" y="17455"/>
                  <a:pt x="75414" y="0"/>
                  <a:pt x="53876"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603" name="Google Shape;62;p13"/>
          <p:cNvSpPr/>
          <p:nvPr/>
        </p:nvSpPr>
        <p:spPr>
          <a:xfrm rot="10800000">
            <a:off x="9141267" y="-13"/>
            <a:ext cx="3050732" cy="1874137"/>
          </a:xfrm>
          <a:custGeom>
            <a:avLst/>
            <a:gdLst/>
            <a:ahLst/>
            <a:cxnLst/>
            <a:rect l="l" t="t" r="r" b="b"/>
            <a:pathLst>
              <a:path w="59830" h="36755" extrusionOk="0">
                <a:moveTo>
                  <a:pt x="1" y="0"/>
                </a:moveTo>
                <a:lnTo>
                  <a:pt x="1" y="36755"/>
                </a:lnTo>
                <a:lnTo>
                  <a:pt x="59830" y="36755"/>
                </a:lnTo>
                <a:lnTo>
                  <a:pt x="54877" y="25301"/>
                </a:lnTo>
                <a:cubicBezTo>
                  <a:pt x="49471" y="12788"/>
                  <a:pt x="37768" y="4132"/>
                  <a:pt x="24218" y="2655"/>
                </a:cubicBezTo>
                <a:lnTo>
                  <a:pt x="1" y="0"/>
                </a:ln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604" name="Google Shape;63;p13"/>
          <p:cNvSpPr txBox="1">
            <a:spLocks noGrp="1"/>
          </p:cNvSpPr>
          <p:nvPr>
            <p:ph type="title"/>
          </p:nvPr>
        </p:nvSpPr>
        <p:spPr>
          <a:xfrm>
            <a:off x="950800" y="491767"/>
            <a:ext cx="10290400" cy="7636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lvl1pPr>
            <a:lvl2pPr lvl="1">
              <a:spcBef>
                <a:spcPts val="0"/>
              </a:spcBef>
              <a:spcAft>
                <a:spcPts val="0"/>
              </a:spcAft>
              <a:buSzPts val="2600"/>
              <a:buNone/>
            </a:lvl2pPr>
            <a:lvl3pPr lvl="2">
              <a:spcBef>
                <a:spcPts val="0"/>
              </a:spcBef>
              <a:spcAft>
                <a:spcPts val="0"/>
              </a:spcAft>
              <a:buSzPts val="2600"/>
              <a:buNone/>
            </a:lvl3pPr>
            <a:lvl4pPr lvl="3">
              <a:spcBef>
                <a:spcPts val="0"/>
              </a:spcBef>
              <a:spcAft>
                <a:spcPts val="0"/>
              </a:spcAft>
              <a:buSzPts val="2600"/>
              <a:buNone/>
            </a:lvl4pPr>
            <a:lvl5pPr lvl="4">
              <a:spcBef>
                <a:spcPts val="0"/>
              </a:spcBef>
              <a:spcAft>
                <a:spcPts val="0"/>
              </a:spcAft>
              <a:buSzPts val="2600"/>
              <a:buNone/>
            </a:lvl5pPr>
            <a:lvl6pPr lvl="5">
              <a:spcBef>
                <a:spcPts val="0"/>
              </a:spcBef>
              <a:spcAft>
                <a:spcPts val="0"/>
              </a:spcAft>
              <a:buSzPts val="2600"/>
              <a:buNone/>
            </a:lvl6pPr>
            <a:lvl7pPr lvl="6">
              <a:spcBef>
                <a:spcPts val="0"/>
              </a:spcBef>
              <a:spcAft>
                <a:spcPts val="0"/>
              </a:spcAft>
              <a:buSzPts val="2600"/>
              <a:buNone/>
            </a:lvl7pPr>
            <a:lvl8pPr lvl="7">
              <a:spcBef>
                <a:spcPts val="0"/>
              </a:spcBef>
              <a:spcAft>
                <a:spcPts val="0"/>
              </a:spcAft>
              <a:buSzPts val="2600"/>
              <a:buNone/>
            </a:lvl8pPr>
            <a:lvl9pPr lvl="8">
              <a:spcBef>
                <a:spcPts val="0"/>
              </a:spcBef>
              <a:spcAft>
                <a:spcPts val="0"/>
              </a:spcAft>
              <a:buSzPts val="2600"/>
              <a:buNone/>
            </a:lvl9pPr>
          </a:lstStyle>
          <a:p/>
        </p:txBody>
      </p:sp>
      <p:sp>
        <p:nvSpPr>
          <p:cNvPr id="1048605" name="Google Shape;64;p13"/>
          <p:cNvSpPr txBox="1">
            <a:spLocks noGrp="1"/>
          </p:cNvSpPr>
          <p:nvPr>
            <p:ph type="subTitle" idx="1"/>
          </p:nvPr>
        </p:nvSpPr>
        <p:spPr>
          <a:xfrm>
            <a:off x="1977633" y="2036667"/>
            <a:ext cx="3450400" cy="560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1pPr>
            <a:lvl2pPr lvl="1">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2pPr>
            <a:lvl3pPr lvl="2">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3pPr>
            <a:lvl4pPr lvl="3">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4pPr>
            <a:lvl5pPr lvl="4">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5pPr>
            <a:lvl6pPr lvl="5">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6pPr>
            <a:lvl7pPr lvl="6">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7pPr>
            <a:lvl8pPr lvl="7">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8pPr>
            <a:lvl9pPr lvl="8">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9pPr>
          </a:lstStyle>
          <a:p/>
        </p:txBody>
      </p:sp>
      <p:sp>
        <p:nvSpPr>
          <p:cNvPr id="1048606" name="Google Shape;65;p13"/>
          <p:cNvSpPr txBox="1">
            <a:spLocks noGrp="1"/>
          </p:cNvSpPr>
          <p:nvPr>
            <p:ph type="subTitle" idx="2"/>
          </p:nvPr>
        </p:nvSpPr>
        <p:spPr>
          <a:xfrm>
            <a:off x="1977633" y="2497585"/>
            <a:ext cx="3450400" cy="82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lvl1pPr>
            <a:lvl2pPr lvl="1" rtl="0">
              <a:spcBef>
                <a:spcPts val="0"/>
              </a:spcBef>
              <a:spcAft>
                <a:spcPts val="0"/>
              </a:spcAft>
              <a:buSzPts val="1400"/>
              <a:buNone/>
            </a:lvl2pPr>
            <a:lvl3pPr lvl="2" rtl="0">
              <a:spcBef>
                <a:spcPts val="0"/>
              </a:spcBef>
              <a:spcAft>
                <a:spcPts val="0"/>
              </a:spcAft>
              <a:buSzPts val="1400"/>
              <a:buNone/>
            </a:lvl3pPr>
            <a:lvl4pPr lvl="3" rtl="0">
              <a:spcBef>
                <a:spcPts val="0"/>
              </a:spcBef>
              <a:spcAft>
                <a:spcPts val="0"/>
              </a:spcAft>
              <a:buSzPts val="1400"/>
              <a:buNone/>
            </a:lvl4pPr>
            <a:lvl5pPr lvl="4" rtl="0">
              <a:spcBef>
                <a:spcPts val="0"/>
              </a:spcBef>
              <a:spcAft>
                <a:spcPts val="0"/>
              </a:spcAft>
              <a:buSzPts val="1400"/>
              <a:buNone/>
            </a:lvl5pPr>
            <a:lvl6pPr lvl="5" rtl="0">
              <a:spcBef>
                <a:spcPts val="0"/>
              </a:spcBef>
              <a:spcAft>
                <a:spcPts val="0"/>
              </a:spcAft>
              <a:buSzPts val="1400"/>
              <a:buNone/>
            </a:lvl6pPr>
            <a:lvl7pPr lvl="6" rtl="0">
              <a:spcBef>
                <a:spcPts val="0"/>
              </a:spcBef>
              <a:spcAft>
                <a:spcPts val="0"/>
              </a:spcAft>
              <a:buSzPts val="1400"/>
              <a:buNone/>
            </a:lvl7pPr>
            <a:lvl8pPr lvl="7" rtl="0">
              <a:spcBef>
                <a:spcPts val="0"/>
              </a:spcBef>
              <a:spcAft>
                <a:spcPts val="0"/>
              </a:spcAft>
              <a:buSzPts val="1400"/>
              <a:buNone/>
            </a:lvl8pPr>
            <a:lvl9pPr lvl="8" rtl="0">
              <a:spcBef>
                <a:spcPts val="0"/>
              </a:spcBef>
              <a:spcAft>
                <a:spcPts val="0"/>
              </a:spcAft>
              <a:buSzPts val="1400"/>
              <a:buNone/>
            </a:lvl9pPr>
          </a:lstStyle>
          <a:p/>
        </p:txBody>
      </p:sp>
      <p:sp>
        <p:nvSpPr>
          <p:cNvPr id="1048607" name="Google Shape;66;p13"/>
          <p:cNvSpPr txBox="1">
            <a:spLocks noGrp="1"/>
          </p:cNvSpPr>
          <p:nvPr>
            <p:ph type="title" idx="3" hasCustomPrompt="1"/>
          </p:nvPr>
        </p:nvSpPr>
        <p:spPr>
          <a:xfrm>
            <a:off x="1329100" y="1581151"/>
            <a:ext cx="719200" cy="56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2135"/>
            </a:lvl1pPr>
            <a:lvl2pPr lvl="1" algn="ctr" rtl="0">
              <a:spcBef>
                <a:spcPts val="0"/>
              </a:spcBef>
              <a:spcAft>
                <a:spcPts val="0"/>
              </a:spcAft>
              <a:buSzPts val="1600"/>
              <a:buNone/>
              <a:defRPr sz="2135"/>
            </a:lvl2pPr>
            <a:lvl3pPr lvl="2" algn="ctr" rtl="0">
              <a:spcBef>
                <a:spcPts val="0"/>
              </a:spcBef>
              <a:spcAft>
                <a:spcPts val="0"/>
              </a:spcAft>
              <a:buSzPts val="1600"/>
              <a:buNone/>
              <a:defRPr sz="2135"/>
            </a:lvl3pPr>
            <a:lvl4pPr lvl="3" algn="ctr" rtl="0">
              <a:spcBef>
                <a:spcPts val="0"/>
              </a:spcBef>
              <a:spcAft>
                <a:spcPts val="0"/>
              </a:spcAft>
              <a:buSzPts val="1600"/>
              <a:buNone/>
              <a:defRPr sz="2135"/>
            </a:lvl4pPr>
            <a:lvl5pPr lvl="4" algn="ctr" rtl="0">
              <a:spcBef>
                <a:spcPts val="0"/>
              </a:spcBef>
              <a:spcAft>
                <a:spcPts val="0"/>
              </a:spcAft>
              <a:buSzPts val="1600"/>
              <a:buNone/>
              <a:defRPr sz="2135"/>
            </a:lvl5pPr>
            <a:lvl6pPr lvl="5" algn="ctr" rtl="0">
              <a:spcBef>
                <a:spcPts val="0"/>
              </a:spcBef>
              <a:spcAft>
                <a:spcPts val="0"/>
              </a:spcAft>
              <a:buSzPts val="1600"/>
              <a:buNone/>
              <a:defRPr sz="2135"/>
            </a:lvl6pPr>
            <a:lvl7pPr lvl="6" algn="ctr" rtl="0">
              <a:spcBef>
                <a:spcPts val="0"/>
              </a:spcBef>
              <a:spcAft>
                <a:spcPts val="0"/>
              </a:spcAft>
              <a:buSzPts val="1600"/>
              <a:buNone/>
              <a:defRPr sz="2135"/>
            </a:lvl7pPr>
            <a:lvl8pPr lvl="7" algn="ctr" rtl="0">
              <a:spcBef>
                <a:spcPts val="0"/>
              </a:spcBef>
              <a:spcAft>
                <a:spcPts val="0"/>
              </a:spcAft>
              <a:buSzPts val="1600"/>
              <a:buNone/>
              <a:defRPr sz="2135"/>
            </a:lvl8pPr>
            <a:lvl9pPr lvl="8" algn="ctr" rtl="0">
              <a:spcBef>
                <a:spcPts val="0"/>
              </a:spcBef>
              <a:spcAft>
                <a:spcPts val="0"/>
              </a:spcAft>
              <a:buSzPts val="1600"/>
              <a:buNone/>
              <a:defRPr sz="2135"/>
            </a:lvl9pPr>
          </a:lstStyle>
          <a:p>
            <a:r>
              <a:t>xx%</a:t>
            </a:r>
          </a:p>
        </p:txBody>
      </p:sp>
      <p:sp>
        <p:nvSpPr>
          <p:cNvPr id="1048608" name="Google Shape;67;p13"/>
          <p:cNvSpPr txBox="1">
            <a:spLocks noGrp="1"/>
          </p:cNvSpPr>
          <p:nvPr>
            <p:ph type="subTitle" idx="4"/>
          </p:nvPr>
        </p:nvSpPr>
        <p:spPr>
          <a:xfrm>
            <a:off x="7153833" y="2036667"/>
            <a:ext cx="3450400" cy="560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1pPr>
            <a:lvl2pPr lvl="1"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2pPr>
            <a:lvl3pPr lvl="2"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3pPr>
            <a:lvl4pPr lvl="3"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4pPr>
            <a:lvl5pPr lvl="4"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5pPr>
            <a:lvl6pPr lvl="5"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6pPr>
            <a:lvl7pPr lvl="6"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7pPr>
            <a:lvl8pPr lvl="7"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8pPr>
            <a:lvl9pPr lvl="8"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9pPr>
          </a:lstStyle>
          <a:p/>
        </p:txBody>
      </p:sp>
      <p:sp>
        <p:nvSpPr>
          <p:cNvPr id="1048609" name="Google Shape;68;p13"/>
          <p:cNvSpPr txBox="1">
            <a:spLocks noGrp="1"/>
          </p:cNvSpPr>
          <p:nvPr>
            <p:ph type="subTitle" idx="5"/>
          </p:nvPr>
        </p:nvSpPr>
        <p:spPr>
          <a:xfrm>
            <a:off x="7153833" y="2497585"/>
            <a:ext cx="3450400" cy="82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lvl1pPr>
            <a:lvl2pPr lvl="1" rtl="0">
              <a:spcBef>
                <a:spcPts val="0"/>
              </a:spcBef>
              <a:spcAft>
                <a:spcPts val="0"/>
              </a:spcAft>
              <a:buSzPts val="1400"/>
              <a:buNone/>
            </a:lvl2pPr>
            <a:lvl3pPr lvl="2" rtl="0">
              <a:spcBef>
                <a:spcPts val="0"/>
              </a:spcBef>
              <a:spcAft>
                <a:spcPts val="0"/>
              </a:spcAft>
              <a:buSzPts val="1400"/>
              <a:buNone/>
            </a:lvl3pPr>
            <a:lvl4pPr lvl="3" rtl="0">
              <a:spcBef>
                <a:spcPts val="0"/>
              </a:spcBef>
              <a:spcAft>
                <a:spcPts val="0"/>
              </a:spcAft>
              <a:buSzPts val="1400"/>
              <a:buNone/>
            </a:lvl4pPr>
            <a:lvl5pPr lvl="4" rtl="0">
              <a:spcBef>
                <a:spcPts val="0"/>
              </a:spcBef>
              <a:spcAft>
                <a:spcPts val="0"/>
              </a:spcAft>
              <a:buSzPts val="1400"/>
              <a:buNone/>
            </a:lvl5pPr>
            <a:lvl6pPr lvl="5" rtl="0">
              <a:spcBef>
                <a:spcPts val="0"/>
              </a:spcBef>
              <a:spcAft>
                <a:spcPts val="0"/>
              </a:spcAft>
              <a:buSzPts val="1400"/>
              <a:buNone/>
            </a:lvl6pPr>
            <a:lvl7pPr lvl="6" rtl="0">
              <a:spcBef>
                <a:spcPts val="0"/>
              </a:spcBef>
              <a:spcAft>
                <a:spcPts val="0"/>
              </a:spcAft>
              <a:buSzPts val="1400"/>
              <a:buNone/>
            </a:lvl7pPr>
            <a:lvl8pPr lvl="7" rtl="0">
              <a:spcBef>
                <a:spcPts val="0"/>
              </a:spcBef>
              <a:spcAft>
                <a:spcPts val="0"/>
              </a:spcAft>
              <a:buSzPts val="1400"/>
              <a:buNone/>
            </a:lvl8pPr>
            <a:lvl9pPr lvl="8" rtl="0">
              <a:spcBef>
                <a:spcPts val="0"/>
              </a:spcBef>
              <a:spcAft>
                <a:spcPts val="0"/>
              </a:spcAft>
              <a:buSzPts val="1400"/>
              <a:buNone/>
            </a:lvl9pPr>
          </a:lstStyle>
          <a:p/>
        </p:txBody>
      </p:sp>
      <p:sp>
        <p:nvSpPr>
          <p:cNvPr id="1048610" name="Google Shape;69;p13"/>
          <p:cNvSpPr txBox="1">
            <a:spLocks noGrp="1"/>
          </p:cNvSpPr>
          <p:nvPr>
            <p:ph type="title" idx="6" hasCustomPrompt="1"/>
          </p:nvPr>
        </p:nvSpPr>
        <p:spPr>
          <a:xfrm>
            <a:off x="6505300" y="1581151"/>
            <a:ext cx="719200" cy="56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2135"/>
            </a:lvl1pPr>
            <a:lvl2pPr lvl="1" algn="ctr" rtl="0">
              <a:spcBef>
                <a:spcPts val="0"/>
              </a:spcBef>
              <a:spcAft>
                <a:spcPts val="0"/>
              </a:spcAft>
              <a:buSzPts val="1600"/>
              <a:buNone/>
              <a:defRPr sz="2135"/>
            </a:lvl2pPr>
            <a:lvl3pPr lvl="2" algn="ctr" rtl="0">
              <a:spcBef>
                <a:spcPts val="0"/>
              </a:spcBef>
              <a:spcAft>
                <a:spcPts val="0"/>
              </a:spcAft>
              <a:buSzPts val="1600"/>
              <a:buNone/>
              <a:defRPr sz="2135"/>
            </a:lvl3pPr>
            <a:lvl4pPr lvl="3" algn="ctr" rtl="0">
              <a:spcBef>
                <a:spcPts val="0"/>
              </a:spcBef>
              <a:spcAft>
                <a:spcPts val="0"/>
              </a:spcAft>
              <a:buSzPts val="1600"/>
              <a:buNone/>
              <a:defRPr sz="2135"/>
            </a:lvl4pPr>
            <a:lvl5pPr lvl="4" algn="ctr" rtl="0">
              <a:spcBef>
                <a:spcPts val="0"/>
              </a:spcBef>
              <a:spcAft>
                <a:spcPts val="0"/>
              </a:spcAft>
              <a:buSzPts val="1600"/>
              <a:buNone/>
              <a:defRPr sz="2135"/>
            </a:lvl5pPr>
            <a:lvl6pPr lvl="5" algn="ctr" rtl="0">
              <a:spcBef>
                <a:spcPts val="0"/>
              </a:spcBef>
              <a:spcAft>
                <a:spcPts val="0"/>
              </a:spcAft>
              <a:buSzPts val="1600"/>
              <a:buNone/>
              <a:defRPr sz="2135"/>
            </a:lvl6pPr>
            <a:lvl7pPr lvl="6" algn="ctr" rtl="0">
              <a:spcBef>
                <a:spcPts val="0"/>
              </a:spcBef>
              <a:spcAft>
                <a:spcPts val="0"/>
              </a:spcAft>
              <a:buSzPts val="1600"/>
              <a:buNone/>
              <a:defRPr sz="2135"/>
            </a:lvl7pPr>
            <a:lvl8pPr lvl="7" algn="ctr" rtl="0">
              <a:spcBef>
                <a:spcPts val="0"/>
              </a:spcBef>
              <a:spcAft>
                <a:spcPts val="0"/>
              </a:spcAft>
              <a:buSzPts val="1600"/>
              <a:buNone/>
              <a:defRPr sz="2135"/>
            </a:lvl8pPr>
            <a:lvl9pPr lvl="8" algn="ctr" rtl="0">
              <a:spcBef>
                <a:spcPts val="0"/>
              </a:spcBef>
              <a:spcAft>
                <a:spcPts val="0"/>
              </a:spcAft>
              <a:buSzPts val="1600"/>
              <a:buNone/>
              <a:defRPr sz="2135"/>
            </a:lvl9pPr>
          </a:lstStyle>
          <a:p>
            <a:r>
              <a:t>xx%</a:t>
            </a:r>
          </a:p>
        </p:txBody>
      </p:sp>
      <p:sp>
        <p:nvSpPr>
          <p:cNvPr id="1048611" name="Google Shape;70;p13"/>
          <p:cNvSpPr txBox="1">
            <a:spLocks noGrp="1"/>
          </p:cNvSpPr>
          <p:nvPr>
            <p:ph type="subTitle" idx="7"/>
          </p:nvPr>
        </p:nvSpPr>
        <p:spPr>
          <a:xfrm>
            <a:off x="1977633" y="4413400"/>
            <a:ext cx="3450400" cy="560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1pPr>
            <a:lvl2pPr lvl="1"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2pPr>
            <a:lvl3pPr lvl="2"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3pPr>
            <a:lvl4pPr lvl="3"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4pPr>
            <a:lvl5pPr lvl="4"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5pPr>
            <a:lvl6pPr lvl="5"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6pPr>
            <a:lvl7pPr lvl="6"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7pPr>
            <a:lvl8pPr lvl="7"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8pPr>
            <a:lvl9pPr lvl="8"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9pPr>
          </a:lstStyle>
          <a:p/>
        </p:txBody>
      </p:sp>
      <p:sp>
        <p:nvSpPr>
          <p:cNvPr id="1048612" name="Google Shape;71;p13"/>
          <p:cNvSpPr txBox="1">
            <a:spLocks noGrp="1"/>
          </p:cNvSpPr>
          <p:nvPr>
            <p:ph type="subTitle" idx="8"/>
          </p:nvPr>
        </p:nvSpPr>
        <p:spPr>
          <a:xfrm>
            <a:off x="1977633" y="4874319"/>
            <a:ext cx="3450400" cy="82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lvl1pPr>
            <a:lvl2pPr lvl="1" rtl="0">
              <a:spcBef>
                <a:spcPts val="0"/>
              </a:spcBef>
              <a:spcAft>
                <a:spcPts val="0"/>
              </a:spcAft>
              <a:buSzPts val="1400"/>
              <a:buNone/>
            </a:lvl2pPr>
            <a:lvl3pPr lvl="2" rtl="0">
              <a:spcBef>
                <a:spcPts val="0"/>
              </a:spcBef>
              <a:spcAft>
                <a:spcPts val="0"/>
              </a:spcAft>
              <a:buSzPts val="1400"/>
              <a:buNone/>
            </a:lvl3pPr>
            <a:lvl4pPr lvl="3" rtl="0">
              <a:spcBef>
                <a:spcPts val="0"/>
              </a:spcBef>
              <a:spcAft>
                <a:spcPts val="0"/>
              </a:spcAft>
              <a:buSzPts val="1400"/>
              <a:buNone/>
            </a:lvl4pPr>
            <a:lvl5pPr lvl="4" rtl="0">
              <a:spcBef>
                <a:spcPts val="0"/>
              </a:spcBef>
              <a:spcAft>
                <a:spcPts val="0"/>
              </a:spcAft>
              <a:buSzPts val="1400"/>
              <a:buNone/>
            </a:lvl5pPr>
            <a:lvl6pPr lvl="5" rtl="0">
              <a:spcBef>
                <a:spcPts val="0"/>
              </a:spcBef>
              <a:spcAft>
                <a:spcPts val="0"/>
              </a:spcAft>
              <a:buSzPts val="1400"/>
              <a:buNone/>
            </a:lvl6pPr>
            <a:lvl7pPr lvl="6" rtl="0">
              <a:spcBef>
                <a:spcPts val="0"/>
              </a:spcBef>
              <a:spcAft>
                <a:spcPts val="0"/>
              </a:spcAft>
              <a:buSzPts val="1400"/>
              <a:buNone/>
            </a:lvl7pPr>
            <a:lvl8pPr lvl="7" rtl="0">
              <a:spcBef>
                <a:spcPts val="0"/>
              </a:spcBef>
              <a:spcAft>
                <a:spcPts val="0"/>
              </a:spcAft>
              <a:buSzPts val="1400"/>
              <a:buNone/>
            </a:lvl8pPr>
            <a:lvl9pPr lvl="8" rtl="0">
              <a:spcBef>
                <a:spcPts val="0"/>
              </a:spcBef>
              <a:spcAft>
                <a:spcPts val="0"/>
              </a:spcAft>
              <a:buSzPts val="1400"/>
              <a:buNone/>
            </a:lvl9pPr>
          </a:lstStyle>
          <a:p/>
        </p:txBody>
      </p:sp>
      <p:sp>
        <p:nvSpPr>
          <p:cNvPr id="1048613" name="Google Shape;72;p13"/>
          <p:cNvSpPr txBox="1">
            <a:spLocks noGrp="1"/>
          </p:cNvSpPr>
          <p:nvPr>
            <p:ph type="title" idx="9" hasCustomPrompt="1"/>
          </p:nvPr>
        </p:nvSpPr>
        <p:spPr>
          <a:xfrm>
            <a:off x="1329100" y="3957884"/>
            <a:ext cx="719200" cy="56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2135"/>
            </a:lvl1pPr>
            <a:lvl2pPr lvl="1" algn="ctr" rtl="0">
              <a:spcBef>
                <a:spcPts val="0"/>
              </a:spcBef>
              <a:spcAft>
                <a:spcPts val="0"/>
              </a:spcAft>
              <a:buSzPts val="1600"/>
              <a:buNone/>
              <a:defRPr sz="2135"/>
            </a:lvl2pPr>
            <a:lvl3pPr lvl="2" algn="ctr" rtl="0">
              <a:spcBef>
                <a:spcPts val="0"/>
              </a:spcBef>
              <a:spcAft>
                <a:spcPts val="0"/>
              </a:spcAft>
              <a:buSzPts val="1600"/>
              <a:buNone/>
              <a:defRPr sz="2135"/>
            </a:lvl3pPr>
            <a:lvl4pPr lvl="3" algn="ctr" rtl="0">
              <a:spcBef>
                <a:spcPts val="0"/>
              </a:spcBef>
              <a:spcAft>
                <a:spcPts val="0"/>
              </a:spcAft>
              <a:buSzPts val="1600"/>
              <a:buNone/>
              <a:defRPr sz="2135"/>
            </a:lvl4pPr>
            <a:lvl5pPr lvl="4" algn="ctr" rtl="0">
              <a:spcBef>
                <a:spcPts val="0"/>
              </a:spcBef>
              <a:spcAft>
                <a:spcPts val="0"/>
              </a:spcAft>
              <a:buSzPts val="1600"/>
              <a:buNone/>
              <a:defRPr sz="2135"/>
            </a:lvl5pPr>
            <a:lvl6pPr lvl="5" algn="ctr" rtl="0">
              <a:spcBef>
                <a:spcPts val="0"/>
              </a:spcBef>
              <a:spcAft>
                <a:spcPts val="0"/>
              </a:spcAft>
              <a:buSzPts val="1600"/>
              <a:buNone/>
              <a:defRPr sz="2135"/>
            </a:lvl6pPr>
            <a:lvl7pPr lvl="6" algn="ctr" rtl="0">
              <a:spcBef>
                <a:spcPts val="0"/>
              </a:spcBef>
              <a:spcAft>
                <a:spcPts val="0"/>
              </a:spcAft>
              <a:buSzPts val="1600"/>
              <a:buNone/>
              <a:defRPr sz="2135"/>
            </a:lvl7pPr>
            <a:lvl8pPr lvl="7" algn="ctr" rtl="0">
              <a:spcBef>
                <a:spcPts val="0"/>
              </a:spcBef>
              <a:spcAft>
                <a:spcPts val="0"/>
              </a:spcAft>
              <a:buSzPts val="1600"/>
              <a:buNone/>
              <a:defRPr sz="2135"/>
            </a:lvl8pPr>
            <a:lvl9pPr lvl="8" algn="ctr" rtl="0">
              <a:spcBef>
                <a:spcPts val="0"/>
              </a:spcBef>
              <a:spcAft>
                <a:spcPts val="0"/>
              </a:spcAft>
              <a:buSzPts val="1600"/>
              <a:buNone/>
              <a:defRPr sz="2135"/>
            </a:lvl9pPr>
          </a:lstStyle>
          <a:p>
            <a:r>
              <a:t>xx%</a:t>
            </a:r>
          </a:p>
        </p:txBody>
      </p:sp>
      <p:sp>
        <p:nvSpPr>
          <p:cNvPr id="1048614" name="Google Shape;73;p13"/>
          <p:cNvSpPr txBox="1">
            <a:spLocks noGrp="1"/>
          </p:cNvSpPr>
          <p:nvPr>
            <p:ph type="subTitle" idx="13"/>
          </p:nvPr>
        </p:nvSpPr>
        <p:spPr>
          <a:xfrm>
            <a:off x="7153833" y="4413400"/>
            <a:ext cx="3450400" cy="560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1pPr>
            <a:lvl2pPr lvl="1"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2pPr>
            <a:lvl3pPr lvl="2"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3pPr>
            <a:lvl4pPr lvl="3"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4pPr>
            <a:lvl5pPr lvl="4"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5pPr>
            <a:lvl6pPr lvl="5"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6pPr>
            <a:lvl7pPr lvl="6"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7pPr>
            <a:lvl8pPr lvl="7"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8pPr>
            <a:lvl9pPr lvl="8" rtl="0">
              <a:spcBef>
                <a:spcPts val="0"/>
              </a:spcBef>
              <a:spcAft>
                <a:spcPts val="0"/>
              </a:spcAft>
              <a:buClr>
                <a:schemeClr val="dk1"/>
              </a:buClr>
              <a:buSzPts val="1600"/>
              <a:buFont typeface="Montserrat" panose="00000500000000000000"/>
              <a:buNone/>
              <a:defRPr sz="2135" b="1">
                <a:solidFill>
                  <a:schemeClr val="dk1"/>
                </a:solidFill>
                <a:latin typeface="Montserrat" panose="00000500000000000000"/>
                <a:ea typeface="Montserrat" panose="00000500000000000000"/>
                <a:cs typeface="Montserrat" panose="00000500000000000000"/>
                <a:sym typeface="Montserrat" panose="00000500000000000000"/>
              </a:defRPr>
            </a:lvl9pPr>
          </a:lstStyle>
          <a:p/>
        </p:txBody>
      </p:sp>
      <p:sp>
        <p:nvSpPr>
          <p:cNvPr id="1048615" name="Google Shape;74;p13"/>
          <p:cNvSpPr txBox="1">
            <a:spLocks noGrp="1"/>
          </p:cNvSpPr>
          <p:nvPr>
            <p:ph type="subTitle" idx="14"/>
          </p:nvPr>
        </p:nvSpPr>
        <p:spPr>
          <a:xfrm>
            <a:off x="7153833" y="4874319"/>
            <a:ext cx="3450400" cy="82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lvl1pPr>
            <a:lvl2pPr lvl="1" rtl="0">
              <a:spcBef>
                <a:spcPts val="0"/>
              </a:spcBef>
              <a:spcAft>
                <a:spcPts val="0"/>
              </a:spcAft>
              <a:buSzPts val="1400"/>
              <a:buNone/>
            </a:lvl2pPr>
            <a:lvl3pPr lvl="2" rtl="0">
              <a:spcBef>
                <a:spcPts val="0"/>
              </a:spcBef>
              <a:spcAft>
                <a:spcPts val="0"/>
              </a:spcAft>
              <a:buSzPts val="1400"/>
              <a:buNone/>
            </a:lvl3pPr>
            <a:lvl4pPr lvl="3" rtl="0">
              <a:spcBef>
                <a:spcPts val="0"/>
              </a:spcBef>
              <a:spcAft>
                <a:spcPts val="0"/>
              </a:spcAft>
              <a:buSzPts val="1400"/>
              <a:buNone/>
            </a:lvl4pPr>
            <a:lvl5pPr lvl="4" rtl="0">
              <a:spcBef>
                <a:spcPts val="0"/>
              </a:spcBef>
              <a:spcAft>
                <a:spcPts val="0"/>
              </a:spcAft>
              <a:buSzPts val="1400"/>
              <a:buNone/>
            </a:lvl5pPr>
            <a:lvl6pPr lvl="5" rtl="0">
              <a:spcBef>
                <a:spcPts val="0"/>
              </a:spcBef>
              <a:spcAft>
                <a:spcPts val="0"/>
              </a:spcAft>
              <a:buSzPts val="1400"/>
              <a:buNone/>
            </a:lvl6pPr>
            <a:lvl7pPr lvl="6" rtl="0">
              <a:spcBef>
                <a:spcPts val="0"/>
              </a:spcBef>
              <a:spcAft>
                <a:spcPts val="0"/>
              </a:spcAft>
              <a:buSzPts val="1400"/>
              <a:buNone/>
            </a:lvl7pPr>
            <a:lvl8pPr lvl="7" rtl="0">
              <a:spcBef>
                <a:spcPts val="0"/>
              </a:spcBef>
              <a:spcAft>
                <a:spcPts val="0"/>
              </a:spcAft>
              <a:buSzPts val="1400"/>
              <a:buNone/>
            </a:lvl8pPr>
            <a:lvl9pPr lvl="8" rtl="0">
              <a:spcBef>
                <a:spcPts val="0"/>
              </a:spcBef>
              <a:spcAft>
                <a:spcPts val="0"/>
              </a:spcAft>
              <a:buSzPts val="1400"/>
              <a:buNone/>
            </a:lvl9pPr>
          </a:lstStyle>
          <a:p/>
        </p:txBody>
      </p:sp>
      <p:sp>
        <p:nvSpPr>
          <p:cNvPr id="1048616" name="Google Shape;75;p13"/>
          <p:cNvSpPr txBox="1">
            <a:spLocks noGrp="1"/>
          </p:cNvSpPr>
          <p:nvPr>
            <p:ph type="title" idx="15" hasCustomPrompt="1"/>
          </p:nvPr>
        </p:nvSpPr>
        <p:spPr>
          <a:xfrm>
            <a:off x="6505300" y="3957884"/>
            <a:ext cx="719200" cy="56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2135"/>
            </a:lvl1pPr>
            <a:lvl2pPr lvl="1" algn="ctr" rtl="0">
              <a:spcBef>
                <a:spcPts val="0"/>
              </a:spcBef>
              <a:spcAft>
                <a:spcPts val="0"/>
              </a:spcAft>
              <a:buSzPts val="1600"/>
              <a:buNone/>
              <a:defRPr sz="2135"/>
            </a:lvl2pPr>
            <a:lvl3pPr lvl="2" algn="ctr" rtl="0">
              <a:spcBef>
                <a:spcPts val="0"/>
              </a:spcBef>
              <a:spcAft>
                <a:spcPts val="0"/>
              </a:spcAft>
              <a:buSzPts val="1600"/>
              <a:buNone/>
              <a:defRPr sz="2135"/>
            </a:lvl3pPr>
            <a:lvl4pPr lvl="3" algn="ctr" rtl="0">
              <a:spcBef>
                <a:spcPts val="0"/>
              </a:spcBef>
              <a:spcAft>
                <a:spcPts val="0"/>
              </a:spcAft>
              <a:buSzPts val="1600"/>
              <a:buNone/>
              <a:defRPr sz="2135"/>
            </a:lvl4pPr>
            <a:lvl5pPr lvl="4" algn="ctr" rtl="0">
              <a:spcBef>
                <a:spcPts val="0"/>
              </a:spcBef>
              <a:spcAft>
                <a:spcPts val="0"/>
              </a:spcAft>
              <a:buSzPts val="1600"/>
              <a:buNone/>
              <a:defRPr sz="2135"/>
            </a:lvl5pPr>
            <a:lvl6pPr lvl="5" algn="ctr" rtl="0">
              <a:spcBef>
                <a:spcPts val="0"/>
              </a:spcBef>
              <a:spcAft>
                <a:spcPts val="0"/>
              </a:spcAft>
              <a:buSzPts val="1600"/>
              <a:buNone/>
              <a:defRPr sz="2135"/>
            </a:lvl6pPr>
            <a:lvl7pPr lvl="6" algn="ctr" rtl="0">
              <a:spcBef>
                <a:spcPts val="0"/>
              </a:spcBef>
              <a:spcAft>
                <a:spcPts val="0"/>
              </a:spcAft>
              <a:buSzPts val="1600"/>
              <a:buNone/>
              <a:defRPr sz="2135"/>
            </a:lvl7pPr>
            <a:lvl8pPr lvl="7" algn="ctr" rtl="0">
              <a:spcBef>
                <a:spcPts val="0"/>
              </a:spcBef>
              <a:spcAft>
                <a:spcPts val="0"/>
              </a:spcAft>
              <a:buSzPts val="1600"/>
              <a:buNone/>
              <a:defRPr sz="2135"/>
            </a:lvl8pPr>
            <a:lvl9pPr lvl="8" algn="ctr" rtl="0">
              <a:spcBef>
                <a:spcPts val="0"/>
              </a:spcBef>
              <a:spcAft>
                <a:spcPts val="0"/>
              </a:spcAft>
              <a:buSzPts val="1600"/>
              <a:buNone/>
              <a:defRPr sz="2135"/>
            </a:lvl9pPr>
          </a:lstStyle>
          <a:p>
            <a:r>
              <a:t>xx%</a:t>
            </a: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1048576" name="Google Shape;6;p1"/>
          <p:cNvSpPr txBox="1">
            <a:spLocks noGrp="1"/>
          </p:cNvSpPr>
          <p:nvPr>
            <p:ph type="title"/>
          </p:nvPr>
        </p:nvSpPr>
        <p:spPr>
          <a:xfrm>
            <a:off x="950800" y="491767"/>
            <a:ext cx="102904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600"/>
              <a:buFont typeface="Montserrat" panose="00000500000000000000"/>
              <a:buNone/>
              <a:defRPr sz="2600" b="1">
                <a:solidFill>
                  <a:schemeClr val="dk1"/>
                </a:solidFill>
                <a:latin typeface="Montserrat" panose="00000500000000000000"/>
                <a:ea typeface="Montserrat" panose="00000500000000000000"/>
                <a:cs typeface="Montserrat" panose="00000500000000000000"/>
                <a:sym typeface="Montserrat" panose="00000500000000000000"/>
              </a:defRPr>
            </a:lvl1pPr>
            <a:lvl2pPr lvl="1">
              <a:spcBef>
                <a:spcPts val="0"/>
              </a:spcBef>
              <a:spcAft>
                <a:spcPts val="0"/>
              </a:spcAft>
              <a:buClr>
                <a:schemeClr val="dk1"/>
              </a:buClr>
              <a:buSzPts val="2600"/>
              <a:buFont typeface="Montserrat" panose="00000500000000000000"/>
              <a:buNone/>
              <a:defRPr sz="2600" b="1">
                <a:solidFill>
                  <a:schemeClr val="dk1"/>
                </a:solidFill>
                <a:latin typeface="Montserrat" panose="00000500000000000000"/>
                <a:ea typeface="Montserrat" panose="00000500000000000000"/>
                <a:cs typeface="Montserrat" panose="00000500000000000000"/>
                <a:sym typeface="Montserrat" panose="00000500000000000000"/>
              </a:defRPr>
            </a:lvl2pPr>
            <a:lvl3pPr lvl="2">
              <a:spcBef>
                <a:spcPts val="0"/>
              </a:spcBef>
              <a:spcAft>
                <a:spcPts val="0"/>
              </a:spcAft>
              <a:buClr>
                <a:schemeClr val="dk1"/>
              </a:buClr>
              <a:buSzPts val="2600"/>
              <a:buFont typeface="Montserrat" panose="00000500000000000000"/>
              <a:buNone/>
              <a:defRPr sz="2600" b="1">
                <a:solidFill>
                  <a:schemeClr val="dk1"/>
                </a:solidFill>
                <a:latin typeface="Montserrat" panose="00000500000000000000"/>
                <a:ea typeface="Montserrat" panose="00000500000000000000"/>
                <a:cs typeface="Montserrat" panose="00000500000000000000"/>
                <a:sym typeface="Montserrat" panose="00000500000000000000"/>
              </a:defRPr>
            </a:lvl3pPr>
            <a:lvl4pPr lvl="3">
              <a:spcBef>
                <a:spcPts val="0"/>
              </a:spcBef>
              <a:spcAft>
                <a:spcPts val="0"/>
              </a:spcAft>
              <a:buClr>
                <a:schemeClr val="dk1"/>
              </a:buClr>
              <a:buSzPts val="2600"/>
              <a:buFont typeface="Montserrat" panose="00000500000000000000"/>
              <a:buNone/>
              <a:defRPr sz="2600" b="1">
                <a:solidFill>
                  <a:schemeClr val="dk1"/>
                </a:solidFill>
                <a:latin typeface="Montserrat" panose="00000500000000000000"/>
                <a:ea typeface="Montserrat" panose="00000500000000000000"/>
                <a:cs typeface="Montserrat" panose="00000500000000000000"/>
                <a:sym typeface="Montserrat" panose="00000500000000000000"/>
              </a:defRPr>
            </a:lvl4pPr>
            <a:lvl5pPr lvl="4">
              <a:spcBef>
                <a:spcPts val="0"/>
              </a:spcBef>
              <a:spcAft>
                <a:spcPts val="0"/>
              </a:spcAft>
              <a:buClr>
                <a:schemeClr val="dk1"/>
              </a:buClr>
              <a:buSzPts val="2600"/>
              <a:buFont typeface="Montserrat" panose="00000500000000000000"/>
              <a:buNone/>
              <a:defRPr sz="2600" b="1">
                <a:solidFill>
                  <a:schemeClr val="dk1"/>
                </a:solidFill>
                <a:latin typeface="Montserrat" panose="00000500000000000000"/>
                <a:ea typeface="Montserrat" panose="00000500000000000000"/>
                <a:cs typeface="Montserrat" panose="00000500000000000000"/>
                <a:sym typeface="Montserrat" panose="00000500000000000000"/>
              </a:defRPr>
            </a:lvl5pPr>
            <a:lvl6pPr lvl="5">
              <a:spcBef>
                <a:spcPts val="0"/>
              </a:spcBef>
              <a:spcAft>
                <a:spcPts val="0"/>
              </a:spcAft>
              <a:buClr>
                <a:schemeClr val="dk1"/>
              </a:buClr>
              <a:buSzPts val="2600"/>
              <a:buFont typeface="Montserrat" panose="00000500000000000000"/>
              <a:buNone/>
              <a:defRPr sz="2600" b="1">
                <a:solidFill>
                  <a:schemeClr val="dk1"/>
                </a:solidFill>
                <a:latin typeface="Montserrat" panose="00000500000000000000"/>
                <a:ea typeface="Montserrat" panose="00000500000000000000"/>
                <a:cs typeface="Montserrat" panose="00000500000000000000"/>
                <a:sym typeface="Montserrat" panose="00000500000000000000"/>
              </a:defRPr>
            </a:lvl6pPr>
            <a:lvl7pPr lvl="6">
              <a:spcBef>
                <a:spcPts val="0"/>
              </a:spcBef>
              <a:spcAft>
                <a:spcPts val="0"/>
              </a:spcAft>
              <a:buClr>
                <a:schemeClr val="dk1"/>
              </a:buClr>
              <a:buSzPts val="2600"/>
              <a:buFont typeface="Montserrat" panose="00000500000000000000"/>
              <a:buNone/>
              <a:defRPr sz="2600" b="1">
                <a:solidFill>
                  <a:schemeClr val="dk1"/>
                </a:solidFill>
                <a:latin typeface="Montserrat" panose="00000500000000000000"/>
                <a:ea typeface="Montserrat" panose="00000500000000000000"/>
                <a:cs typeface="Montserrat" panose="00000500000000000000"/>
                <a:sym typeface="Montserrat" panose="00000500000000000000"/>
              </a:defRPr>
            </a:lvl7pPr>
            <a:lvl8pPr lvl="7">
              <a:spcBef>
                <a:spcPts val="0"/>
              </a:spcBef>
              <a:spcAft>
                <a:spcPts val="0"/>
              </a:spcAft>
              <a:buClr>
                <a:schemeClr val="dk1"/>
              </a:buClr>
              <a:buSzPts val="2600"/>
              <a:buFont typeface="Montserrat" panose="00000500000000000000"/>
              <a:buNone/>
              <a:defRPr sz="2600" b="1">
                <a:solidFill>
                  <a:schemeClr val="dk1"/>
                </a:solidFill>
                <a:latin typeface="Montserrat" panose="00000500000000000000"/>
                <a:ea typeface="Montserrat" panose="00000500000000000000"/>
                <a:cs typeface="Montserrat" panose="00000500000000000000"/>
                <a:sym typeface="Montserrat" panose="00000500000000000000"/>
              </a:defRPr>
            </a:lvl8pPr>
            <a:lvl9pPr lvl="8">
              <a:spcBef>
                <a:spcPts val="0"/>
              </a:spcBef>
              <a:spcAft>
                <a:spcPts val="0"/>
              </a:spcAft>
              <a:buClr>
                <a:schemeClr val="dk1"/>
              </a:buClr>
              <a:buSzPts val="2600"/>
              <a:buFont typeface="Montserrat" panose="00000500000000000000"/>
              <a:buNone/>
              <a:defRPr sz="2600" b="1">
                <a:solidFill>
                  <a:schemeClr val="dk1"/>
                </a:solidFill>
                <a:latin typeface="Montserrat" panose="00000500000000000000"/>
                <a:ea typeface="Montserrat" panose="00000500000000000000"/>
                <a:cs typeface="Montserrat" panose="00000500000000000000"/>
                <a:sym typeface="Montserrat" panose="00000500000000000000"/>
              </a:defRPr>
            </a:lvl9pPr>
          </a:lstStyle>
          <a:p/>
        </p:txBody>
      </p:sp>
      <p:sp>
        <p:nvSpPr>
          <p:cNvPr id="1048577" name="Google Shape;7;p1"/>
          <p:cNvSpPr txBox="1">
            <a:spLocks noGrp="1"/>
          </p:cNvSpPr>
          <p:nvPr>
            <p:ph type="body" idx="1"/>
          </p:nvPr>
        </p:nvSpPr>
        <p:spPr>
          <a:xfrm>
            <a:off x="950800" y="1536633"/>
            <a:ext cx="10290400" cy="45552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1pPr>
            <a:lvl2pPr marL="914400" lvl="1"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2pPr>
            <a:lvl3pPr marL="1371600" lvl="2"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3pPr>
            <a:lvl4pPr marL="1828800" lvl="3"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4pPr>
            <a:lvl5pPr marL="2286000" lvl="4"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5pPr>
            <a:lvl6pPr marL="2743200" lvl="5"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6pPr>
            <a:lvl7pPr marL="3200400" lvl="6"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7pPr>
            <a:lvl8pPr marL="3657600" lvl="7"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8pPr>
            <a:lvl9pPr marL="4114800" lvl="8" indent="-317500">
              <a:lnSpc>
                <a:spcPct val="100000"/>
              </a:lnSpc>
              <a:spcBef>
                <a:spcPts val="0"/>
              </a:spcBef>
              <a:spcAft>
                <a:spcPts val="0"/>
              </a:spcAft>
              <a:buClr>
                <a:schemeClr val="dk2"/>
              </a:buClr>
              <a:buSzPts val="1400"/>
              <a:buFont typeface="Nunito Sans"/>
              <a:buChar char="■"/>
              <a:defRPr>
                <a:solidFill>
                  <a:schemeClr val="dk2"/>
                </a:solidFill>
                <a:latin typeface="Nunito Sans"/>
                <a:ea typeface="Nunito Sans"/>
                <a:cs typeface="Nunito Sans"/>
                <a:sym typeface="Nunito Sans"/>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1pPr>
      <a:lvl2pPr marR="0" lvl="1"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2pPr>
      <a:lvl3pPr marR="0" lvl="2"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3pPr>
      <a:lvl4pPr marR="0" lvl="3"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4pPr>
      <a:lvl5pPr marR="0" lvl="4"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5pPr>
      <a:lvl6pPr marR="0" lvl="5"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6pPr>
      <a:lvl7pPr marR="0" lvl="6"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7pPr>
      <a:lvl8pPr marR="0" lvl="7"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8pPr>
      <a:lvl9pPr marR="0" lvl="8"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1pPr>
      <a:lvl2pPr marR="0" lvl="1"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2pPr>
      <a:lvl3pPr marR="0" lvl="2"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3pPr>
      <a:lvl4pPr marR="0" lvl="3"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4pPr>
      <a:lvl5pPr marR="0" lvl="4"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5pPr>
      <a:lvl6pPr marR="0" lvl="5"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6pPr>
      <a:lvl7pPr marR="0" lvl="6"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7pPr>
      <a:lvl8pPr marR="0" lvl="7"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8pPr>
      <a:lvl9pPr marR="0" lvl="8"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1pPr>
      <a:lvl2pPr marR="0" lvl="1"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2pPr>
      <a:lvl3pPr marR="0" lvl="2"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3pPr>
      <a:lvl4pPr marR="0" lvl="3"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4pPr>
      <a:lvl5pPr marR="0" lvl="4"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5pPr>
      <a:lvl6pPr marR="0" lvl="5"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6pPr>
      <a:lvl7pPr marR="0" lvl="6"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7pPr>
      <a:lvl8pPr marR="0" lvl="7"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8pPr>
      <a:lvl9pPr marR="0" lvl="8" algn="l" rtl="0">
        <a:lnSpc>
          <a:spcPct val="100000"/>
        </a:lnSpc>
        <a:spcBef>
          <a:spcPts val="0"/>
        </a:spcBef>
        <a:spcAft>
          <a:spcPts val="0"/>
        </a:spcAft>
        <a:buClr>
          <a:srgbClr val="000000"/>
        </a:buClr>
        <a:buFont typeface="Arial" panose="020B0604020202020204" pitchFamily="34" charset="0"/>
        <a:defRPr sz="1865"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panose="020B0604020202020204" pitchFamily="34" charset="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png"/><Relationship Id="rId1" Type="http://schemas.openxmlformats.org/officeDocument/2006/relationships/hyperlink" Target="http://www.gov.cn/gongbao/content/2000/content_60240.htm"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chart" Target="../charts/char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5" Type="http://schemas.openxmlformats.org/officeDocument/2006/relationships/vmlDrawing" Target="../drawings/vmlDrawing1.vml"/><Relationship Id="rId4" Type="http://schemas.openxmlformats.org/officeDocument/2006/relationships/slideLayout" Target="../slideLayouts/slideLayout4.xml"/><Relationship Id="rId3" Type="http://schemas.openxmlformats.org/officeDocument/2006/relationships/image" Target="../media/image2.wmf"/><Relationship Id="rId2" Type="http://schemas.openxmlformats.org/officeDocument/2006/relationships/oleObject" Target="../embeddings/oleObject1.bin"/><Relationship Id="rId1" Type="http://schemas.openxmlformats.org/officeDocument/2006/relationships/hyperlink" Target="https://www.bilibili.com/video/BV1Hk4y1q7Rz/?spm_id_from=333.1007.top_right_bar_window_default_collection.content.click&amp;vd_source=41aabfe71257eb643bff316a04c7e4ee" TargetMode="Externa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048875" name="矩形 1"/>
          <p:cNvSpPr/>
          <p:nvPr/>
        </p:nvSpPr>
        <p:spPr>
          <a:xfrm>
            <a:off x="15679" y="0"/>
            <a:ext cx="1218717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876"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877" name="Google Shape;15;p3"/>
          <p:cNvSpPr/>
          <p:nvPr/>
        </p:nvSpPr>
        <p:spPr>
          <a:xfrm rot="10800000">
            <a:off x="7164462" y="1746264"/>
            <a:ext cx="5497853" cy="5497853"/>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noFill/>
          <a:ln>
            <a:solidFill>
              <a:srgbClr val="73E1CD"/>
            </a:solid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878" name="Google Shape;285;p30"/>
          <p:cNvSpPr/>
          <p:nvPr/>
        </p:nvSpPr>
        <p:spPr>
          <a:xfrm>
            <a:off x="1931113" y="1574800"/>
            <a:ext cx="8144219" cy="3449716"/>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dirty="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879" name="Google Shape;289;p30"/>
          <p:cNvSpPr txBox="1">
            <a:spLocks noGrp="1"/>
          </p:cNvSpPr>
          <p:nvPr>
            <p:ph type="title" idx="2"/>
          </p:nvPr>
        </p:nvSpPr>
        <p:spPr>
          <a:xfrm>
            <a:off x="1481531" y="1651945"/>
            <a:ext cx="944400" cy="560800"/>
          </a:xfrm>
          <a:prstGeom prst="rect">
            <a:avLst/>
          </a:prstGeom>
        </p:spPr>
        <p:txBody>
          <a:bodyPr spcFirstLastPara="1" wrap="square" lIns="121900" tIns="121900" rIns="121900" bIns="121900" anchor="ctr" anchorCtr="0">
            <a:noAutofit/>
          </a:bodyPr>
          <a:lstStyle/>
          <a:p>
            <a:r>
              <a:rPr lang="en-GB" dirty="0">
                <a:latin typeface="思源黑体 CN Heavy" pitchFamily="34" charset="-122"/>
                <a:ea typeface="思源黑体 CN Heavy" pitchFamily="34" charset="-122"/>
              </a:rPr>
              <a:t> </a:t>
            </a:r>
            <a:endParaRPr dirty="0">
              <a:latin typeface="思源黑体 CN Heavy" pitchFamily="34" charset="-122"/>
              <a:ea typeface="思源黑体 CN Heavy" pitchFamily="34" charset="-122"/>
            </a:endParaRPr>
          </a:p>
        </p:txBody>
      </p:sp>
      <p:sp>
        <p:nvSpPr>
          <p:cNvPr id="1048880" name="Google Shape;292;p30"/>
          <p:cNvSpPr/>
          <p:nvPr/>
        </p:nvSpPr>
        <p:spPr>
          <a:xfrm>
            <a:off x="4520345" y="4572133"/>
            <a:ext cx="2965754" cy="610000"/>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882" name="Google Shape;13;p2"/>
          <p:cNvSpPr/>
          <p:nvPr/>
        </p:nvSpPr>
        <p:spPr>
          <a:xfrm rot="12770">
            <a:off x="9334459" y="-490858"/>
            <a:ext cx="1014568" cy="98171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883" name="Google Shape;14;p2"/>
          <p:cNvSpPr/>
          <p:nvPr/>
        </p:nvSpPr>
        <p:spPr>
          <a:xfrm rot="12770">
            <a:off x="8236518" y="1396818"/>
            <a:ext cx="338591" cy="327629"/>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solidFill>
                <a:schemeClr val="bg1"/>
              </a:solidFill>
            </a:endParaRPr>
          </a:p>
        </p:txBody>
      </p:sp>
      <p:sp>
        <p:nvSpPr>
          <p:cNvPr id="1048884" name="Google Shape;13;p2"/>
          <p:cNvSpPr/>
          <p:nvPr/>
        </p:nvSpPr>
        <p:spPr>
          <a:xfrm rot="12770">
            <a:off x="825425" y="4916811"/>
            <a:ext cx="460050" cy="445154"/>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885" name="Synergistically utilize technically sound portals with frictionless chains. Dramatically customize…"/>
          <p:cNvSpPr txBox="1"/>
          <p:nvPr/>
        </p:nvSpPr>
        <p:spPr>
          <a:xfrm>
            <a:off x="4892833" y="4597874"/>
            <a:ext cx="2202226" cy="457199"/>
          </a:xfrm>
          <a:prstGeom prst="rect">
            <a:avLst/>
          </a:prstGeom>
          <a:ln w="12700">
            <a:miter lim="400000"/>
          </a:ln>
        </p:spPr>
        <p:txBody>
          <a:bodyPr wrap="square" lIns="0" tIns="0" rIns="0" bIns="0">
            <a:spAutoFit/>
          </a:bodyPr>
          <a:lstStyle/>
          <a:p>
            <a:pPr algn="ctr" defTabSz="412750" hangingPunct="0">
              <a:lnSpc>
                <a:spcPct val="150000"/>
              </a:lnSpc>
              <a:defRPr sz="2000" b="0">
                <a:solidFill>
                  <a:srgbClr val="1C1F25"/>
                </a:solidFill>
                <a:latin typeface="Roboto Bold"/>
                <a:ea typeface="Roboto Bold"/>
                <a:cs typeface="Roboto Bold"/>
                <a:sym typeface="Roboto Bold"/>
              </a:defRPr>
            </a:pPr>
            <a:endParaRPr lang="en-US" altLang="zh-CN" sz="2000" kern="0" dirty="0">
              <a:solidFill>
                <a:schemeClr val="bg1"/>
              </a:solidFill>
              <a:latin typeface="仓耳玄三M W05" pitchFamily="18" charset="-122"/>
              <a:ea typeface="仓耳玄三M W05" pitchFamily="18" charset="-122"/>
              <a:sym typeface="Roboto Light"/>
            </a:endParaRPr>
          </a:p>
        </p:txBody>
      </p:sp>
      <p:grpSp>
        <p:nvGrpSpPr>
          <p:cNvPr id="156" name="组 24"/>
          <p:cNvGrpSpPr/>
          <p:nvPr/>
        </p:nvGrpSpPr>
        <p:grpSpPr>
          <a:xfrm>
            <a:off x="1218654" y="795165"/>
            <a:ext cx="432591" cy="412188"/>
            <a:chOff x="5839594" y="4743875"/>
            <a:chExt cx="279708" cy="266516"/>
          </a:xfrm>
        </p:grpSpPr>
        <p:sp>
          <p:nvSpPr>
            <p:cNvPr id="1048886"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887"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157" name="组 3"/>
          <p:cNvGrpSpPr/>
          <p:nvPr/>
        </p:nvGrpSpPr>
        <p:grpSpPr>
          <a:xfrm>
            <a:off x="261065" y="1651245"/>
            <a:ext cx="982183" cy="471592"/>
            <a:chOff x="543278" y="3423075"/>
            <a:chExt cx="982183" cy="471592"/>
          </a:xfrm>
        </p:grpSpPr>
        <p:sp>
          <p:nvSpPr>
            <p:cNvPr id="1048888" name="Google Shape;293;p30"/>
            <p:cNvSpPr/>
            <p:nvPr/>
          </p:nvSpPr>
          <p:spPr>
            <a:xfrm rot="16200000">
              <a:off x="1005553" y="3170147"/>
              <a:ext cx="57633" cy="982183"/>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889" name="Google Shape;294;p30"/>
            <p:cNvSpPr/>
            <p:nvPr/>
          </p:nvSpPr>
          <p:spPr>
            <a:xfrm rot="16200000">
              <a:off x="1159904" y="3529112"/>
              <a:ext cx="471592" cy="259518"/>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
        <p:nvSpPr>
          <p:cNvPr id="1048890"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58" name="组 2"/>
          <p:cNvGrpSpPr/>
          <p:nvPr/>
        </p:nvGrpSpPr>
        <p:grpSpPr>
          <a:xfrm>
            <a:off x="10716392" y="4489874"/>
            <a:ext cx="761507" cy="725592"/>
            <a:chOff x="5839594" y="4743875"/>
            <a:chExt cx="279708" cy="266516"/>
          </a:xfrm>
        </p:grpSpPr>
        <p:sp>
          <p:nvSpPr>
            <p:cNvPr id="1048891"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892"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
        <p:nvSpPr>
          <p:cNvPr id="2" name="矩形 1"/>
          <p:cNvSpPr/>
          <p:nvPr/>
        </p:nvSpPr>
        <p:spPr>
          <a:xfrm>
            <a:off x="2372675" y="2040128"/>
            <a:ext cx="9949323" cy="2308324"/>
          </a:xfrm>
          <a:prstGeom prst="rect">
            <a:avLst/>
          </a:prstGeom>
          <a:noFill/>
        </p:spPr>
        <p:txBody>
          <a:bodyPr wrap="square" lIns="91440" tIns="45720" rIns="91440" bIns="45720">
            <a:spAutoFit/>
          </a:bodyPr>
          <a:lstStyle/>
          <a:p>
            <a:r>
              <a:rPr lang="zh-CN" altLang="en-US" sz="7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中国游戏产业的</a:t>
            </a:r>
            <a:endParaRPr lang="en-US" altLang="zh-CN" sz="7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r>
              <a:rPr lang="zh-CN" altLang="en-US" sz="7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现代化进程</a:t>
            </a:r>
            <a:endParaRPr lang="en-US" altLang="zh-CN" sz="7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876"/>
                                        </p:tgtEl>
                                        <p:attrNameLst>
                                          <p:attrName>style.visibility</p:attrName>
                                        </p:attrNameLst>
                                      </p:cBhvr>
                                      <p:to>
                                        <p:strVal val="visible"/>
                                      </p:to>
                                    </p:set>
                                    <p:animEffect transition="in" filter="wipe(down)">
                                      <p:cBhvr>
                                        <p:cTn id="7" dur="500"/>
                                        <p:tgtEl>
                                          <p:spTgt spid="1048876"/>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878"/>
                                        </p:tgtEl>
                                        <p:attrNameLst>
                                          <p:attrName>style.visibility</p:attrName>
                                        </p:attrNameLst>
                                      </p:cBhvr>
                                      <p:to>
                                        <p:strVal val="visible"/>
                                      </p:to>
                                    </p:set>
                                    <p:animEffect transition="in" filter="strips(downLeft)">
                                      <p:cBhvr>
                                        <p:cTn id="10" dur="500"/>
                                        <p:tgtEl>
                                          <p:spTgt spid="1048878"/>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890"/>
                                        </p:tgtEl>
                                        <p:attrNameLst>
                                          <p:attrName>style.visibility</p:attrName>
                                        </p:attrNameLst>
                                      </p:cBhvr>
                                      <p:to>
                                        <p:strVal val="visible"/>
                                      </p:to>
                                    </p:set>
                                    <p:animEffect transition="in" filter="wipe(down)">
                                      <p:cBhvr>
                                        <p:cTn id="13" dur="500"/>
                                        <p:tgtEl>
                                          <p:spTgt spid="1048890"/>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877"/>
                                        </p:tgtEl>
                                        <p:attrNameLst>
                                          <p:attrName>style.visibility</p:attrName>
                                        </p:attrNameLst>
                                      </p:cBhvr>
                                      <p:to>
                                        <p:strVal val="visible"/>
                                      </p:to>
                                    </p:set>
                                    <p:animEffect transition="in" filter="wipe(down)">
                                      <p:cBhvr>
                                        <p:cTn id="16" dur="500"/>
                                        <p:tgtEl>
                                          <p:spTgt spid="1048877"/>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880"/>
                                        </p:tgtEl>
                                        <p:attrNameLst>
                                          <p:attrName>style.visibility</p:attrName>
                                        </p:attrNameLst>
                                      </p:cBhvr>
                                      <p:to>
                                        <p:strVal val="visible"/>
                                      </p:to>
                                    </p:set>
                                    <p:animEffect transition="in" filter="wipe(down)">
                                      <p:cBhvr>
                                        <p:cTn id="19" dur="500"/>
                                        <p:tgtEl>
                                          <p:spTgt spid="1048880"/>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048885"/>
                                        </p:tgtEl>
                                        <p:attrNameLst>
                                          <p:attrName>style.visibility</p:attrName>
                                        </p:attrNameLst>
                                      </p:cBhvr>
                                      <p:to>
                                        <p:strVal val="visible"/>
                                      </p:to>
                                    </p:set>
                                    <p:animEffect transition="in" filter="wipe(down)">
                                      <p:cBhvr>
                                        <p:cTn id="22" dur="500"/>
                                        <p:tgtEl>
                                          <p:spTgt spid="1048885"/>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048884"/>
                                        </p:tgtEl>
                                        <p:attrNameLst>
                                          <p:attrName>style.visibility</p:attrName>
                                        </p:attrNameLst>
                                      </p:cBhvr>
                                      <p:to>
                                        <p:strVal val="visible"/>
                                      </p:to>
                                    </p:set>
                                    <p:anim calcmode="lin" valueType="num">
                                      <p:cBhvr>
                                        <p:cTn id="25" dur="1000" fill="hold"/>
                                        <p:tgtEl>
                                          <p:spTgt spid="1048884"/>
                                        </p:tgtEl>
                                        <p:attrNameLst>
                                          <p:attrName>ppt_w</p:attrName>
                                        </p:attrNameLst>
                                      </p:cBhvr>
                                      <p:tavLst>
                                        <p:tav tm="0">
                                          <p:val>
                                            <p:fltVal val="0"/>
                                          </p:val>
                                        </p:tav>
                                        <p:tav tm="100000">
                                          <p:val>
                                            <p:strVal val="#ppt_w"/>
                                          </p:val>
                                        </p:tav>
                                      </p:tavLst>
                                    </p:anim>
                                    <p:anim calcmode="lin" valueType="num">
                                      <p:cBhvr>
                                        <p:cTn id="26" dur="1000" fill="hold"/>
                                        <p:tgtEl>
                                          <p:spTgt spid="1048884"/>
                                        </p:tgtEl>
                                        <p:attrNameLst>
                                          <p:attrName>ppt_h</p:attrName>
                                        </p:attrNameLst>
                                      </p:cBhvr>
                                      <p:tavLst>
                                        <p:tav tm="0">
                                          <p:val>
                                            <p:fltVal val="0"/>
                                          </p:val>
                                        </p:tav>
                                        <p:tav tm="100000">
                                          <p:val>
                                            <p:strVal val="#ppt_h"/>
                                          </p:val>
                                        </p:tav>
                                      </p:tavLst>
                                    </p:anim>
                                    <p:anim calcmode="lin" valueType="num">
                                      <p:cBhvr>
                                        <p:cTn id="27" dur="1000" fill="hold"/>
                                        <p:tgtEl>
                                          <p:spTgt spid="1048884"/>
                                        </p:tgtEl>
                                        <p:attrNameLst>
                                          <p:attrName>style.rotation</p:attrName>
                                        </p:attrNameLst>
                                      </p:cBhvr>
                                      <p:tavLst>
                                        <p:tav tm="0">
                                          <p:val>
                                            <p:fltVal val="90"/>
                                          </p:val>
                                        </p:tav>
                                        <p:tav tm="100000">
                                          <p:val>
                                            <p:fltVal val="0"/>
                                          </p:val>
                                        </p:tav>
                                      </p:tavLst>
                                    </p:anim>
                                    <p:animEffect transition="in" filter="fade">
                                      <p:cBhvr>
                                        <p:cTn id="28" dur="1000"/>
                                        <p:tgtEl>
                                          <p:spTgt spid="1048884"/>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048883"/>
                                        </p:tgtEl>
                                        <p:attrNameLst>
                                          <p:attrName>style.visibility</p:attrName>
                                        </p:attrNameLst>
                                      </p:cBhvr>
                                      <p:to>
                                        <p:strVal val="visible"/>
                                      </p:to>
                                    </p:set>
                                    <p:anim calcmode="lin" valueType="num">
                                      <p:cBhvr>
                                        <p:cTn id="31" dur="1000" fill="hold"/>
                                        <p:tgtEl>
                                          <p:spTgt spid="1048883"/>
                                        </p:tgtEl>
                                        <p:attrNameLst>
                                          <p:attrName>ppt_w</p:attrName>
                                        </p:attrNameLst>
                                      </p:cBhvr>
                                      <p:tavLst>
                                        <p:tav tm="0">
                                          <p:val>
                                            <p:fltVal val="0"/>
                                          </p:val>
                                        </p:tav>
                                        <p:tav tm="100000">
                                          <p:val>
                                            <p:strVal val="#ppt_w"/>
                                          </p:val>
                                        </p:tav>
                                      </p:tavLst>
                                    </p:anim>
                                    <p:anim calcmode="lin" valueType="num">
                                      <p:cBhvr>
                                        <p:cTn id="32" dur="1000" fill="hold"/>
                                        <p:tgtEl>
                                          <p:spTgt spid="1048883"/>
                                        </p:tgtEl>
                                        <p:attrNameLst>
                                          <p:attrName>ppt_h</p:attrName>
                                        </p:attrNameLst>
                                      </p:cBhvr>
                                      <p:tavLst>
                                        <p:tav tm="0">
                                          <p:val>
                                            <p:fltVal val="0"/>
                                          </p:val>
                                        </p:tav>
                                        <p:tav tm="100000">
                                          <p:val>
                                            <p:strVal val="#ppt_h"/>
                                          </p:val>
                                        </p:tav>
                                      </p:tavLst>
                                    </p:anim>
                                    <p:anim calcmode="lin" valueType="num">
                                      <p:cBhvr>
                                        <p:cTn id="33" dur="1000" fill="hold"/>
                                        <p:tgtEl>
                                          <p:spTgt spid="1048883"/>
                                        </p:tgtEl>
                                        <p:attrNameLst>
                                          <p:attrName>style.rotation</p:attrName>
                                        </p:attrNameLst>
                                      </p:cBhvr>
                                      <p:tavLst>
                                        <p:tav tm="0">
                                          <p:val>
                                            <p:fltVal val="90"/>
                                          </p:val>
                                        </p:tav>
                                        <p:tav tm="100000">
                                          <p:val>
                                            <p:fltVal val="0"/>
                                          </p:val>
                                        </p:tav>
                                      </p:tavLst>
                                    </p:anim>
                                    <p:animEffect transition="in" filter="fade">
                                      <p:cBhvr>
                                        <p:cTn id="34" dur="1000"/>
                                        <p:tgtEl>
                                          <p:spTgt spid="1048883"/>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048882"/>
                                        </p:tgtEl>
                                        <p:attrNameLst>
                                          <p:attrName>style.visibility</p:attrName>
                                        </p:attrNameLst>
                                      </p:cBhvr>
                                      <p:to>
                                        <p:strVal val="visible"/>
                                      </p:to>
                                    </p:set>
                                    <p:anim calcmode="lin" valueType="num">
                                      <p:cBhvr>
                                        <p:cTn id="37" dur="1000" fill="hold"/>
                                        <p:tgtEl>
                                          <p:spTgt spid="1048882"/>
                                        </p:tgtEl>
                                        <p:attrNameLst>
                                          <p:attrName>ppt_w</p:attrName>
                                        </p:attrNameLst>
                                      </p:cBhvr>
                                      <p:tavLst>
                                        <p:tav tm="0">
                                          <p:val>
                                            <p:fltVal val="0"/>
                                          </p:val>
                                        </p:tav>
                                        <p:tav tm="100000">
                                          <p:val>
                                            <p:strVal val="#ppt_w"/>
                                          </p:val>
                                        </p:tav>
                                      </p:tavLst>
                                    </p:anim>
                                    <p:anim calcmode="lin" valueType="num">
                                      <p:cBhvr>
                                        <p:cTn id="38" dur="1000" fill="hold"/>
                                        <p:tgtEl>
                                          <p:spTgt spid="1048882"/>
                                        </p:tgtEl>
                                        <p:attrNameLst>
                                          <p:attrName>ppt_h</p:attrName>
                                        </p:attrNameLst>
                                      </p:cBhvr>
                                      <p:tavLst>
                                        <p:tav tm="0">
                                          <p:val>
                                            <p:fltVal val="0"/>
                                          </p:val>
                                        </p:tav>
                                        <p:tav tm="100000">
                                          <p:val>
                                            <p:strVal val="#ppt_h"/>
                                          </p:val>
                                        </p:tav>
                                      </p:tavLst>
                                    </p:anim>
                                    <p:anim calcmode="lin" valueType="num">
                                      <p:cBhvr>
                                        <p:cTn id="39" dur="1000" fill="hold"/>
                                        <p:tgtEl>
                                          <p:spTgt spid="1048882"/>
                                        </p:tgtEl>
                                        <p:attrNameLst>
                                          <p:attrName>style.rotation</p:attrName>
                                        </p:attrNameLst>
                                      </p:cBhvr>
                                      <p:tavLst>
                                        <p:tav tm="0">
                                          <p:val>
                                            <p:fltVal val="90"/>
                                          </p:val>
                                        </p:tav>
                                        <p:tav tm="100000">
                                          <p:val>
                                            <p:fltVal val="0"/>
                                          </p:val>
                                        </p:tav>
                                      </p:tavLst>
                                    </p:anim>
                                    <p:animEffect transition="in" filter="fade">
                                      <p:cBhvr>
                                        <p:cTn id="40" dur="1000"/>
                                        <p:tgtEl>
                                          <p:spTgt spid="1048882"/>
                                        </p:tgtEl>
                                      </p:cBhvr>
                                    </p:animEffect>
                                  </p:childTnLst>
                                </p:cTn>
                              </p:par>
                              <p:par>
                                <p:cTn id="41" presetID="12" presetClass="entr" presetSubtype="8" fill="hold" nodeType="withEffect">
                                  <p:stCondLst>
                                    <p:cond delay="0"/>
                                  </p:stCondLst>
                                  <p:childTnLst>
                                    <p:set>
                                      <p:cBhvr>
                                        <p:cTn id="42" dur="1" fill="hold">
                                          <p:stCondLst>
                                            <p:cond delay="0"/>
                                          </p:stCondLst>
                                        </p:cTn>
                                        <p:tgtEl>
                                          <p:spTgt spid="157"/>
                                        </p:tgtEl>
                                        <p:attrNameLst>
                                          <p:attrName>style.visibility</p:attrName>
                                        </p:attrNameLst>
                                      </p:cBhvr>
                                      <p:to>
                                        <p:strVal val="visible"/>
                                      </p:to>
                                    </p:set>
                                    <p:anim calcmode="lin" valueType="num">
                                      <p:cBhvr additive="base">
                                        <p:cTn id="43" dur="500"/>
                                        <p:tgtEl>
                                          <p:spTgt spid="157"/>
                                        </p:tgtEl>
                                        <p:attrNameLst>
                                          <p:attrName>ppt_x</p:attrName>
                                        </p:attrNameLst>
                                      </p:cBhvr>
                                      <p:tavLst>
                                        <p:tav tm="0">
                                          <p:val>
                                            <p:strVal val="#ppt_x-#ppt_w*1.125000"/>
                                          </p:val>
                                        </p:tav>
                                        <p:tav tm="100000">
                                          <p:val>
                                            <p:strVal val="#ppt_x"/>
                                          </p:val>
                                        </p:tav>
                                      </p:tavLst>
                                    </p:anim>
                                    <p:animEffect transition="in" filter="wipe(right)">
                                      <p:cBhvr>
                                        <p:cTn id="44" dur="500"/>
                                        <p:tgtEl>
                                          <p:spTgt spid="157"/>
                                        </p:tgtEl>
                                      </p:cBhvr>
                                    </p:animEffect>
                                  </p:childTnLst>
                                </p:cTn>
                              </p:par>
                              <p:par>
                                <p:cTn id="45" presetID="12" presetClass="entr" presetSubtype="8" fill="hold" nodeType="withEffect">
                                  <p:stCondLst>
                                    <p:cond delay="0"/>
                                  </p:stCondLst>
                                  <p:childTnLst>
                                    <p:set>
                                      <p:cBhvr>
                                        <p:cTn id="46" dur="1" fill="hold">
                                          <p:stCondLst>
                                            <p:cond delay="0"/>
                                          </p:stCondLst>
                                        </p:cTn>
                                        <p:tgtEl>
                                          <p:spTgt spid="156"/>
                                        </p:tgtEl>
                                        <p:attrNameLst>
                                          <p:attrName>style.visibility</p:attrName>
                                        </p:attrNameLst>
                                      </p:cBhvr>
                                      <p:to>
                                        <p:strVal val="visible"/>
                                      </p:to>
                                    </p:set>
                                    <p:anim calcmode="lin" valueType="num">
                                      <p:cBhvr additive="base">
                                        <p:cTn id="47" dur="500"/>
                                        <p:tgtEl>
                                          <p:spTgt spid="156"/>
                                        </p:tgtEl>
                                        <p:attrNameLst>
                                          <p:attrName>ppt_x</p:attrName>
                                        </p:attrNameLst>
                                      </p:cBhvr>
                                      <p:tavLst>
                                        <p:tav tm="0">
                                          <p:val>
                                            <p:strVal val="#ppt_x-#ppt_w*1.125000"/>
                                          </p:val>
                                        </p:tav>
                                        <p:tav tm="100000">
                                          <p:val>
                                            <p:strVal val="#ppt_x"/>
                                          </p:val>
                                        </p:tav>
                                      </p:tavLst>
                                    </p:anim>
                                    <p:animEffect transition="in" filter="wipe(right)">
                                      <p:cBhvr>
                                        <p:cTn id="48" dur="500"/>
                                        <p:tgtEl>
                                          <p:spTgt spid="156"/>
                                        </p:tgtEl>
                                      </p:cBhvr>
                                    </p:animEffect>
                                  </p:childTnLst>
                                </p:cTn>
                              </p:par>
                              <p:par>
                                <p:cTn id="49" presetID="12" presetClass="entr" presetSubtype="8" fill="hold" nodeType="withEffect">
                                  <p:stCondLst>
                                    <p:cond delay="0"/>
                                  </p:stCondLst>
                                  <p:childTnLst>
                                    <p:set>
                                      <p:cBhvr>
                                        <p:cTn id="50" dur="1" fill="hold">
                                          <p:stCondLst>
                                            <p:cond delay="0"/>
                                          </p:stCondLst>
                                        </p:cTn>
                                        <p:tgtEl>
                                          <p:spTgt spid="158"/>
                                        </p:tgtEl>
                                        <p:attrNameLst>
                                          <p:attrName>style.visibility</p:attrName>
                                        </p:attrNameLst>
                                      </p:cBhvr>
                                      <p:to>
                                        <p:strVal val="visible"/>
                                      </p:to>
                                    </p:set>
                                    <p:anim calcmode="lin" valueType="num">
                                      <p:cBhvr additive="base">
                                        <p:cTn id="51" dur="500"/>
                                        <p:tgtEl>
                                          <p:spTgt spid="158"/>
                                        </p:tgtEl>
                                        <p:attrNameLst>
                                          <p:attrName>ppt_x</p:attrName>
                                        </p:attrNameLst>
                                      </p:cBhvr>
                                      <p:tavLst>
                                        <p:tav tm="0">
                                          <p:val>
                                            <p:strVal val="#ppt_x-#ppt_w*1.125000"/>
                                          </p:val>
                                        </p:tav>
                                        <p:tav tm="100000">
                                          <p:val>
                                            <p:strVal val="#ppt_x"/>
                                          </p:val>
                                        </p:tav>
                                      </p:tavLst>
                                    </p:anim>
                                    <p:animEffect transition="in" filter="wipe(right)">
                                      <p:cBhvr>
                                        <p:cTn id="52" dur="500"/>
                                        <p:tgtEl>
                                          <p:spTgt spid="158"/>
                                        </p:tgtEl>
                                      </p:cBhvr>
                                    </p:animEffect>
                                  </p:childTnLst>
                                </p:cTn>
                              </p:par>
                              <p:par>
                                <p:cTn id="53" presetID="42" presetClass="entr" presetSubtype="0" fill="hold" grpId="0" nodeType="withEffect">
                                  <p:stCondLst>
                                    <p:cond delay="0"/>
                                  </p:stCondLst>
                                  <p:childTnLst>
                                    <p:set>
                                      <p:cBhvr>
                                        <p:cTn id="54" dur="1" fill="hold">
                                          <p:stCondLst>
                                            <p:cond delay="0"/>
                                          </p:stCondLst>
                                        </p:cTn>
                                        <p:tgtEl>
                                          <p:spTgt spid="2"/>
                                        </p:tgtEl>
                                        <p:attrNameLst>
                                          <p:attrName>style.visibility</p:attrName>
                                        </p:attrNameLst>
                                      </p:cBhvr>
                                      <p:to>
                                        <p:strVal val="visible"/>
                                      </p:to>
                                    </p:set>
                                    <p:animEffect transition="in" filter="fade">
                                      <p:cBhvr>
                                        <p:cTn id="55" dur="1000"/>
                                        <p:tgtEl>
                                          <p:spTgt spid="2"/>
                                        </p:tgtEl>
                                      </p:cBhvr>
                                    </p:animEffect>
                                    <p:anim calcmode="lin" valueType="num">
                                      <p:cBhvr>
                                        <p:cTn id="56" dur="1000" fill="hold"/>
                                        <p:tgtEl>
                                          <p:spTgt spid="2"/>
                                        </p:tgtEl>
                                        <p:attrNameLst>
                                          <p:attrName>ppt_x</p:attrName>
                                        </p:attrNameLst>
                                      </p:cBhvr>
                                      <p:tavLst>
                                        <p:tav tm="0">
                                          <p:val>
                                            <p:strVal val="#ppt_x"/>
                                          </p:val>
                                        </p:tav>
                                        <p:tav tm="100000">
                                          <p:val>
                                            <p:strVal val="#ppt_x"/>
                                          </p:val>
                                        </p:tav>
                                      </p:tavLst>
                                    </p:anim>
                                    <p:anim calcmode="lin" valueType="num">
                                      <p:cBhvr>
                                        <p:cTn id="57"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876" grpId="0" animBg="1"/>
      <p:bldP spid="1048877" grpId="0" animBg="1"/>
      <p:bldP spid="1048878" grpId="0" animBg="1"/>
      <p:bldP spid="1048880" grpId="0" animBg="1"/>
      <p:bldP spid="1048882" grpId="0" animBg="1"/>
      <p:bldP spid="1048883" grpId="0" animBg="1"/>
      <p:bldP spid="1048884" grpId="0" animBg="1"/>
      <p:bldP spid="1048885" grpId="0" animBg="1"/>
      <p:bldP spid="1048890" grpId="0" animBg="1"/>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048632"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633" name="Google Shape;13;p2"/>
          <p:cNvSpPr/>
          <p:nvPr/>
        </p:nvSpPr>
        <p:spPr>
          <a:xfrm rot="12770">
            <a:off x="7695798" y="1531549"/>
            <a:ext cx="848122" cy="820660"/>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rgbClr val="2DD2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4" name="Google Shape;285;p30"/>
          <p:cNvSpPr/>
          <p:nvPr/>
        </p:nvSpPr>
        <p:spPr>
          <a:xfrm>
            <a:off x="2145931" y="1856200"/>
            <a:ext cx="8105789" cy="3145600"/>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5" name="Google Shape;292;p30"/>
          <p:cNvSpPr/>
          <p:nvPr/>
        </p:nvSpPr>
        <p:spPr>
          <a:xfrm>
            <a:off x="3035170" y="1453513"/>
            <a:ext cx="1339134" cy="819165"/>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6" name="文本框 16"/>
          <p:cNvSpPr txBox="1"/>
          <p:nvPr/>
        </p:nvSpPr>
        <p:spPr>
          <a:xfrm>
            <a:off x="2500859" y="2449365"/>
            <a:ext cx="5619000" cy="1938992"/>
          </a:xfrm>
          <a:prstGeom prst="rect">
            <a:avLst/>
          </a:prstGeom>
          <a:noFill/>
        </p:spPr>
        <p:txBody>
          <a:bodyPr wrap="square" rtlCol="0">
            <a:spAutoFit/>
          </a:bodyPr>
          <a:lstStyle/>
          <a:p>
            <a:pPr algn="ctr" defTabSz="914400"/>
            <a:r>
              <a:rPr lang="zh-CN" altLang="en-US" sz="6000" dirty="0">
                <a:solidFill>
                  <a:srgbClr val="8292E8"/>
                </a:solidFill>
                <a:latin typeface="思源黑体 CN Heavy" pitchFamily="34" charset="-122"/>
                <a:ea typeface="思源黑体 CN Heavy" pitchFamily="34" charset="-122"/>
              </a:rPr>
              <a:t>萌芽期（</a:t>
            </a:r>
            <a:r>
              <a:rPr lang="en-US" altLang="zh-CN" sz="6000" dirty="0">
                <a:solidFill>
                  <a:srgbClr val="8292E8"/>
                </a:solidFill>
                <a:latin typeface="思源黑体 CN Heavy" pitchFamily="34" charset="-122"/>
                <a:ea typeface="思源黑体 CN Heavy" pitchFamily="34" charset="-122"/>
              </a:rPr>
              <a:t>1994~1996</a:t>
            </a:r>
            <a:r>
              <a:rPr lang="zh-CN" altLang="en-US" sz="6000" dirty="0">
                <a:solidFill>
                  <a:srgbClr val="8292E8"/>
                </a:solidFill>
                <a:latin typeface="思源黑体 CN Heavy" pitchFamily="34" charset="-122"/>
                <a:ea typeface="思源黑体 CN Heavy" pitchFamily="34" charset="-122"/>
              </a:rPr>
              <a:t>）</a:t>
            </a:r>
            <a:endParaRPr lang="zh-CN" altLang="en-US" sz="6000" dirty="0">
              <a:solidFill>
                <a:srgbClr val="8292E8"/>
              </a:solidFill>
              <a:latin typeface="思源黑体 CN Heavy" pitchFamily="34" charset="-122"/>
              <a:ea typeface="思源黑体 CN Heavy" pitchFamily="34" charset="-122"/>
            </a:endParaRPr>
          </a:p>
        </p:txBody>
      </p:sp>
      <p:sp>
        <p:nvSpPr>
          <p:cNvPr id="1048637" name="Google Shape;13;p2"/>
          <p:cNvSpPr/>
          <p:nvPr/>
        </p:nvSpPr>
        <p:spPr>
          <a:xfrm rot="12770">
            <a:off x="1266490" y="4931958"/>
            <a:ext cx="598666" cy="579281"/>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8" name="Google Shape;289;p30"/>
          <p:cNvSpPr txBox="1">
            <a:spLocks noGrp="1"/>
          </p:cNvSpPr>
          <p:nvPr>
            <p:ph type="title" idx="2"/>
          </p:nvPr>
        </p:nvSpPr>
        <p:spPr>
          <a:xfrm>
            <a:off x="3019483" y="1550773"/>
            <a:ext cx="1386171" cy="560800"/>
          </a:xfrm>
          <a:prstGeom prst="rect">
            <a:avLst/>
          </a:prstGeom>
        </p:spPr>
        <p:txBody>
          <a:bodyPr spcFirstLastPara="1" wrap="square" lIns="121900" tIns="121900" rIns="121900" bIns="121900" anchor="ctr" anchorCtr="0">
            <a:noAutofit/>
          </a:bodyPr>
          <a:lstStyle/>
          <a:p>
            <a:r>
              <a:rPr lang="en-GB" sz="4800" dirty="0">
                <a:latin typeface="思源黑体 CN Heavy" pitchFamily="34" charset="-122"/>
                <a:ea typeface="思源黑体 CN Heavy" pitchFamily="34" charset="-122"/>
              </a:rPr>
              <a:t>03</a:t>
            </a:r>
            <a:endParaRPr sz="4800" dirty="0">
              <a:latin typeface="思源黑体 CN Heavy" pitchFamily="34" charset="-122"/>
              <a:ea typeface="思源黑体 CN Heavy" pitchFamily="34" charset="-122"/>
            </a:endParaRPr>
          </a:p>
        </p:txBody>
      </p:sp>
      <p:sp>
        <p:nvSpPr>
          <p:cNvPr id="1048639" name="Google Shape;13;p2"/>
          <p:cNvSpPr/>
          <p:nvPr/>
        </p:nvSpPr>
        <p:spPr>
          <a:xfrm rot="12770">
            <a:off x="9074952" y="1403398"/>
            <a:ext cx="284808" cy="275586"/>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0" name="Google Shape;13;p2"/>
          <p:cNvSpPr/>
          <p:nvPr/>
        </p:nvSpPr>
        <p:spPr>
          <a:xfrm rot="12770">
            <a:off x="6864312" y="5433106"/>
            <a:ext cx="269710" cy="26097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1"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632"/>
                                        </p:tgtEl>
                                        <p:attrNameLst>
                                          <p:attrName>style.visibility</p:attrName>
                                        </p:attrNameLst>
                                      </p:cBhvr>
                                      <p:to>
                                        <p:strVal val="visible"/>
                                      </p:to>
                                    </p:set>
                                    <p:animEffect transition="in" filter="wipe(down)">
                                      <p:cBhvr>
                                        <p:cTn id="7" dur="500"/>
                                        <p:tgtEl>
                                          <p:spTgt spid="104863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634"/>
                                        </p:tgtEl>
                                        <p:attrNameLst>
                                          <p:attrName>style.visibility</p:attrName>
                                        </p:attrNameLst>
                                      </p:cBhvr>
                                      <p:to>
                                        <p:strVal val="visible"/>
                                      </p:to>
                                    </p:set>
                                    <p:animEffect transition="in" filter="strips(downLeft)">
                                      <p:cBhvr>
                                        <p:cTn id="10" dur="500"/>
                                        <p:tgtEl>
                                          <p:spTgt spid="104863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641"/>
                                        </p:tgtEl>
                                        <p:attrNameLst>
                                          <p:attrName>style.visibility</p:attrName>
                                        </p:attrNameLst>
                                      </p:cBhvr>
                                      <p:to>
                                        <p:strVal val="visible"/>
                                      </p:to>
                                    </p:set>
                                    <p:animEffect transition="in" filter="wipe(down)">
                                      <p:cBhvr>
                                        <p:cTn id="13" dur="500"/>
                                        <p:tgtEl>
                                          <p:spTgt spid="104864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635"/>
                                        </p:tgtEl>
                                        <p:attrNameLst>
                                          <p:attrName>style.visibility</p:attrName>
                                        </p:attrNameLst>
                                      </p:cBhvr>
                                      <p:to>
                                        <p:strVal val="visible"/>
                                      </p:to>
                                    </p:set>
                                    <p:animEffect transition="in" filter="wipe(down)">
                                      <p:cBhvr>
                                        <p:cTn id="16" dur="500"/>
                                        <p:tgtEl>
                                          <p:spTgt spid="1048635"/>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638"/>
                                        </p:tgtEl>
                                        <p:attrNameLst>
                                          <p:attrName>style.visibility</p:attrName>
                                        </p:attrNameLst>
                                      </p:cBhvr>
                                      <p:to>
                                        <p:strVal val="visible"/>
                                      </p:to>
                                    </p:set>
                                    <p:animEffect transition="in" filter="wipe(down)">
                                      <p:cBhvr>
                                        <p:cTn id="19" dur="500"/>
                                        <p:tgtEl>
                                          <p:spTgt spid="1048638"/>
                                        </p:tgtEl>
                                      </p:cBhvr>
                                    </p:animEffect>
                                  </p:childTnLst>
                                </p:cTn>
                              </p:par>
                            </p:childTnLst>
                          </p:cTn>
                        </p:par>
                        <p:par>
                          <p:cTn id="20" fill="hold">
                            <p:stCondLst>
                              <p:cond delay="500"/>
                            </p:stCondLst>
                            <p:childTnLst>
                              <p:par>
                                <p:cTn id="21" presetID="22" presetClass="entr" presetSubtype="4" fill="hold" grpId="0" nodeType="afterEffect">
                                  <p:stCondLst>
                                    <p:cond delay="0"/>
                                  </p:stCondLst>
                                  <p:childTnLst>
                                    <p:set>
                                      <p:cBhvr>
                                        <p:cTn id="22" dur="1" fill="hold">
                                          <p:stCondLst>
                                            <p:cond delay="0"/>
                                          </p:stCondLst>
                                        </p:cTn>
                                        <p:tgtEl>
                                          <p:spTgt spid="1048636"/>
                                        </p:tgtEl>
                                        <p:attrNameLst>
                                          <p:attrName>style.visibility</p:attrName>
                                        </p:attrNameLst>
                                      </p:cBhvr>
                                      <p:to>
                                        <p:strVal val="visible"/>
                                      </p:to>
                                    </p:set>
                                    <p:animEffect transition="in" filter="wipe(down)">
                                      <p:cBhvr>
                                        <p:cTn id="23" dur="500"/>
                                        <p:tgtEl>
                                          <p:spTgt spid="10486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2" grpId="0" animBg="1"/>
      <p:bldP spid="1048634" grpId="0" animBg="1"/>
      <p:bldP spid="1048635" grpId="0" animBg="1"/>
      <p:bldP spid="1048636" grpId="0"/>
      <p:bldP spid="1048638" grpId="0"/>
      <p:bldP spid="104864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4" name="文本框 14"/>
          <p:cNvSpPr txBox="1"/>
          <p:nvPr/>
        </p:nvSpPr>
        <p:spPr>
          <a:xfrm>
            <a:off x="699369" y="1187217"/>
            <a:ext cx="10914286" cy="5239385"/>
          </a:xfrm>
          <a:prstGeom prst="rect">
            <a:avLst/>
          </a:prstGeom>
          <a:noFill/>
        </p:spPr>
        <p:txBody>
          <a:bodyPr wrap="square" lIns="68580" tIns="34290" rIns="68580" bIns="34290" rtlCol="0">
            <a:spAutoFit/>
          </a:bodyPr>
          <a:lstStyle/>
          <a:p>
            <a:r>
              <a:rPr lang="zh-CN" altLang="en-US" sz="2800" dirty="0"/>
              <a:t>       各大厂商开始共同探索这个新型行业的出路，市场监管方式不成熟，盗版横行，各大游戏厂商盈利困难（有例子）因为种种游戏事件的发生，政府部门和媒体对于游戏产业的打压力度日渐加大网吧的出现（主要以早期的单机游戏和上网为主）</a:t>
            </a:r>
            <a:endParaRPr lang="en-US" altLang="zh-CN" sz="2800" dirty="0"/>
          </a:p>
          <a:p>
            <a:r>
              <a:rPr lang="zh-CN" altLang="en-US" sz="2800" dirty="0"/>
              <a:t>       中国游戏产业的萌芽期</a:t>
            </a:r>
            <a:r>
              <a:rPr lang="en-US" altLang="zh-CN" sz="2800" dirty="0"/>
              <a:t>( 1994- 1996 ) 1994</a:t>
            </a:r>
            <a:r>
              <a:rPr lang="zh-CN" altLang="en-US" sz="2800" dirty="0"/>
              <a:t>年到</a:t>
            </a:r>
            <a:r>
              <a:rPr lang="en-US" altLang="zh-CN" sz="2800" dirty="0"/>
              <a:t>1996</a:t>
            </a:r>
            <a:r>
              <a:rPr lang="zh-CN" altLang="en-US" sz="2800" dirty="0"/>
              <a:t>年</a:t>
            </a:r>
            <a:r>
              <a:rPr lang="en-US" altLang="zh-CN" sz="2800" dirty="0"/>
              <a:t>,</a:t>
            </a:r>
            <a:r>
              <a:rPr lang="zh-CN" altLang="en-US" sz="2800" dirty="0"/>
              <a:t>虽然只有短短的两年，但是在这两年的时间里</a:t>
            </a:r>
            <a:r>
              <a:rPr lang="en-US" altLang="zh-CN" sz="2800" dirty="0"/>
              <a:t>,</a:t>
            </a:r>
            <a:r>
              <a:rPr lang="zh-CN" altLang="en-US" sz="2800" dirty="0"/>
              <a:t>中国内地的有些产业已经从无到有</a:t>
            </a:r>
            <a:r>
              <a:rPr lang="en-US" altLang="zh-CN" sz="2800" dirty="0"/>
              <a:t>, </a:t>
            </a:r>
            <a:r>
              <a:rPr lang="zh-CN" altLang="en-US" sz="2800" dirty="0"/>
              <a:t>拥有了游戏制作公司、游戏发行公司、游戏专业媒体</a:t>
            </a:r>
            <a:r>
              <a:rPr lang="en-US" altLang="zh-CN" sz="2800" dirty="0"/>
              <a:t>,</a:t>
            </a:r>
            <a:r>
              <a:rPr lang="zh-CN" altLang="en-US" sz="2800" dirty="0"/>
              <a:t>并推出了中国内地最早的一批游戏产品。</a:t>
            </a:r>
            <a:r>
              <a:rPr lang="en-US" altLang="zh-CN" sz="2800" dirty="0"/>
              <a:t>1996 </a:t>
            </a:r>
            <a:r>
              <a:rPr lang="zh-CN" altLang="en-US" sz="2800" dirty="0"/>
              <a:t>年</a:t>
            </a:r>
            <a:r>
              <a:rPr lang="en-US" altLang="zh-CN" sz="2800" dirty="0"/>
              <a:t>8</a:t>
            </a:r>
            <a:r>
              <a:rPr lang="zh-CN" altLang="en-US" sz="2800" dirty="0"/>
              <a:t>月还发生了著名的</a:t>
            </a:r>
            <a:r>
              <a:rPr lang="en-US" altLang="zh-CN" sz="2800" dirty="0"/>
              <a:t>《</a:t>
            </a:r>
            <a:r>
              <a:rPr lang="zh-CN" altLang="en-US" sz="2800" dirty="0"/>
              <a:t>提督的决断</a:t>
            </a:r>
            <a:r>
              <a:rPr lang="en-US" altLang="zh-CN" sz="2800" dirty="0"/>
              <a:t>》</a:t>
            </a:r>
            <a:r>
              <a:rPr lang="zh-CN" altLang="en-US" sz="2800" dirty="0"/>
              <a:t>光荣</a:t>
            </a:r>
            <a:r>
              <a:rPr lang="en-US" altLang="zh-CN" sz="2800" dirty="0"/>
              <a:t>“</a:t>
            </a:r>
            <a:r>
              <a:rPr lang="zh-CN" altLang="en-US" sz="2800" dirty="0"/>
              <a:t>四君子</a:t>
            </a:r>
            <a:r>
              <a:rPr lang="en-US" altLang="zh-CN" sz="2800" dirty="0"/>
              <a:t>”</a:t>
            </a:r>
            <a:r>
              <a:rPr lang="zh-CN" altLang="en-US" sz="2800" dirty="0"/>
              <a:t>事件</a:t>
            </a:r>
            <a:r>
              <a:rPr lang="en-US" altLang="zh-CN" sz="2800" dirty="0"/>
              <a:t>,</a:t>
            </a:r>
            <a:r>
              <a:rPr lang="zh-CN" altLang="en-US" sz="2800" dirty="0"/>
              <a:t>它使游戏文化和游戏产业第一次引起了主流媒体的关注。同时，新闻出版署作为电子出版的管理机关也在这时期开始加强对游戏等电子出版物的管理。至此</a:t>
            </a:r>
            <a:r>
              <a:rPr lang="en-US" altLang="zh-CN" sz="2800" dirty="0"/>
              <a:t>,</a:t>
            </a:r>
            <a:r>
              <a:rPr lang="zh-CN" altLang="en-US" sz="2800" dirty="0"/>
              <a:t>中国内地真正意义上的游戏产业圈初步形成。</a:t>
            </a:r>
            <a:endParaRPr lang="en-US" altLang="zh-CN" sz="2800" dirty="0"/>
          </a:p>
        </p:txBody>
      </p:sp>
      <p:sp>
        <p:nvSpPr>
          <p:cNvPr id="1048645" name="文本框 15"/>
          <p:cNvSpPr txBox="1"/>
          <p:nvPr/>
        </p:nvSpPr>
        <p:spPr>
          <a:xfrm>
            <a:off x="403534" y="254172"/>
            <a:ext cx="1994777" cy="807913"/>
          </a:xfrm>
          <a:prstGeom prst="rect">
            <a:avLst/>
          </a:prstGeom>
          <a:noFill/>
        </p:spPr>
        <p:txBody>
          <a:bodyPr wrap="none" lIns="68580" tIns="34290" rIns="68580" bIns="34290" rtlCol="0">
            <a:spAutoFit/>
          </a:bodyPr>
          <a:lstStyle/>
          <a:p>
            <a:r>
              <a:rPr kumimoji="1" lang="zh-CN" altLang="en-US" sz="4800" b="1" dirty="0">
                <a:solidFill>
                  <a:srgbClr val="595959"/>
                </a:solidFill>
              </a:rPr>
              <a:t>萌芽期</a:t>
            </a:r>
            <a:endParaRPr kumimoji="1" lang="zh-CN" altLang="en-US" sz="48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048632"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633" name="Google Shape;13;p2"/>
          <p:cNvSpPr/>
          <p:nvPr/>
        </p:nvSpPr>
        <p:spPr>
          <a:xfrm rot="12770">
            <a:off x="7695798" y="1531549"/>
            <a:ext cx="848122" cy="820660"/>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rgbClr val="2DD2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4" name="Google Shape;285;p30"/>
          <p:cNvSpPr/>
          <p:nvPr/>
        </p:nvSpPr>
        <p:spPr>
          <a:xfrm>
            <a:off x="2145931" y="1856200"/>
            <a:ext cx="8105789" cy="3145600"/>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5" name="Google Shape;292;p30"/>
          <p:cNvSpPr/>
          <p:nvPr/>
        </p:nvSpPr>
        <p:spPr>
          <a:xfrm>
            <a:off x="3035170" y="1453513"/>
            <a:ext cx="1339134" cy="819165"/>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6" name="文本框 16"/>
          <p:cNvSpPr txBox="1"/>
          <p:nvPr/>
        </p:nvSpPr>
        <p:spPr>
          <a:xfrm>
            <a:off x="2854146" y="2487886"/>
            <a:ext cx="5691296" cy="1938992"/>
          </a:xfrm>
          <a:prstGeom prst="rect">
            <a:avLst/>
          </a:prstGeom>
          <a:noFill/>
        </p:spPr>
        <p:txBody>
          <a:bodyPr wrap="square" rtlCol="0">
            <a:spAutoFit/>
          </a:bodyPr>
          <a:lstStyle/>
          <a:p>
            <a:pPr algn="ctr" defTabSz="914400"/>
            <a:r>
              <a:rPr lang="zh-CN" altLang="en-US" sz="6000" dirty="0">
                <a:solidFill>
                  <a:srgbClr val="8292E8"/>
                </a:solidFill>
                <a:latin typeface="思源黑体 CN Heavy" pitchFamily="34" charset="-122"/>
                <a:ea typeface="思源黑体 CN Heavy" pitchFamily="34" charset="-122"/>
              </a:rPr>
              <a:t>网游的兴起（</a:t>
            </a:r>
            <a:r>
              <a:rPr lang="en-US" altLang="zh-CN" sz="6000" dirty="0">
                <a:solidFill>
                  <a:srgbClr val="8292E8"/>
                </a:solidFill>
                <a:latin typeface="思源黑体 CN Heavy" pitchFamily="34" charset="-122"/>
                <a:ea typeface="思源黑体 CN Heavy" pitchFamily="34" charset="-122"/>
              </a:rPr>
              <a:t>2000</a:t>
            </a:r>
            <a:r>
              <a:rPr lang="zh-CN" altLang="en-US" sz="6000" dirty="0">
                <a:solidFill>
                  <a:srgbClr val="8292E8"/>
                </a:solidFill>
                <a:latin typeface="思源黑体 CN Heavy" pitchFamily="34" charset="-122"/>
                <a:ea typeface="思源黑体 CN Heavy" pitchFamily="34" charset="-122"/>
              </a:rPr>
              <a:t>年以后）</a:t>
            </a:r>
            <a:endParaRPr lang="zh-CN" altLang="en-US" sz="6000" dirty="0">
              <a:solidFill>
                <a:srgbClr val="8292E8"/>
              </a:solidFill>
              <a:latin typeface="思源黑体 CN Heavy" pitchFamily="34" charset="-122"/>
              <a:ea typeface="思源黑体 CN Heavy" pitchFamily="34" charset="-122"/>
            </a:endParaRPr>
          </a:p>
        </p:txBody>
      </p:sp>
      <p:sp>
        <p:nvSpPr>
          <p:cNvPr id="1048637" name="Google Shape;13;p2"/>
          <p:cNvSpPr/>
          <p:nvPr/>
        </p:nvSpPr>
        <p:spPr>
          <a:xfrm rot="12770">
            <a:off x="1266490" y="4931958"/>
            <a:ext cx="598666" cy="579281"/>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8" name="Google Shape;289;p30"/>
          <p:cNvSpPr txBox="1">
            <a:spLocks noGrp="1"/>
          </p:cNvSpPr>
          <p:nvPr>
            <p:ph type="title" idx="2"/>
          </p:nvPr>
        </p:nvSpPr>
        <p:spPr>
          <a:xfrm>
            <a:off x="3019483" y="1550773"/>
            <a:ext cx="1386171" cy="560800"/>
          </a:xfrm>
          <a:prstGeom prst="rect">
            <a:avLst/>
          </a:prstGeom>
        </p:spPr>
        <p:txBody>
          <a:bodyPr spcFirstLastPara="1" wrap="square" lIns="121900" tIns="121900" rIns="121900" bIns="121900" anchor="ctr" anchorCtr="0">
            <a:noAutofit/>
          </a:bodyPr>
          <a:lstStyle/>
          <a:p>
            <a:r>
              <a:rPr lang="en-GB" sz="4800" dirty="0">
                <a:latin typeface="思源黑体 CN Heavy" pitchFamily="34" charset="-122"/>
                <a:ea typeface="思源黑体 CN Heavy" pitchFamily="34" charset="-122"/>
              </a:rPr>
              <a:t>04</a:t>
            </a:r>
            <a:endParaRPr sz="4800" dirty="0">
              <a:latin typeface="思源黑体 CN Heavy" pitchFamily="34" charset="-122"/>
              <a:ea typeface="思源黑体 CN Heavy" pitchFamily="34" charset="-122"/>
            </a:endParaRPr>
          </a:p>
        </p:txBody>
      </p:sp>
      <p:sp>
        <p:nvSpPr>
          <p:cNvPr id="1048639" name="Google Shape;13;p2"/>
          <p:cNvSpPr/>
          <p:nvPr/>
        </p:nvSpPr>
        <p:spPr>
          <a:xfrm rot="12770">
            <a:off x="9074952" y="1403398"/>
            <a:ext cx="284808" cy="275586"/>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0" name="Google Shape;13;p2"/>
          <p:cNvSpPr/>
          <p:nvPr/>
        </p:nvSpPr>
        <p:spPr>
          <a:xfrm rot="12770">
            <a:off x="6864312" y="5433106"/>
            <a:ext cx="269710" cy="26097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1"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632"/>
                                        </p:tgtEl>
                                        <p:attrNameLst>
                                          <p:attrName>style.visibility</p:attrName>
                                        </p:attrNameLst>
                                      </p:cBhvr>
                                      <p:to>
                                        <p:strVal val="visible"/>
                                      </p:to>
                                    </p:set>
                                    <p:animEffect transition="in" filter="wipe(down)">
                                      <p:cBhvr>
                                        <p:cTn id="7" dur="500"/>
                                        <p:tgtEl>
                                          <p:spTgt spid="104863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634"/>
                                        </p:tgtEl>
                                        <p:attrNameLst>
                                          <p:attrName>style.visibility</p:attrName>
                                        </p:attrNameLst>
                                      </p:cBhvr>
                                      <p:to>
                                        <p:strVal val="visible"/>
                                      </p:to>
                                    </p:set>
                                    <p:animEffect transition="in" filter="strips(downLeft)">
                                      <p:cBhvr>
                                        <p:cTn id="10" dur="500"/>
                                        <p:tgtEl>
                                          <p:spTgt spid="104863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641"/>
                                        </p:tgtEl>
                                        <p:attrNameLst>
                                          <p:attrName>style.visibility</p:attrName>
                                        </p:attrNameLst>
                                      </p:cBhvr>
                                      <p:to>
                                        <p:strVal val="visible"/>
                                      </p:to>
                                    </p:set>
                                    <p:animEffect transition="in" filter="wipe(down)">
                                      <p:cBhvr>
                                        <p:cTn id="13" dur="500"/>
                                        <p:tgtEl>
                                          <p:spTgt spid="104864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635"/>
                                        </p:tgtEl>
                                        <p:attrNameLst>
                                          <p:attrName>style.visibility</p:attrName>
                                        </p:attrNameLst>
                                      </p:cBhvr>
                                      <p:to>
                                        <p:strVal val="visible"/>
                                      </p:to>
                                    </p:set>
                                    <p:animEffect transition="in" filter="wipe(down)">
                                      <p:cBhvr>
                                        <p:cTn id="16" dur="500"/>
                                        <p:tgtEl>
                                          <p:spTgt spid="1048635"/>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638"/>
                                        </p:tgtEl>
                                        <p:attrNameLst>
                                          <p:attrName>style.visibility</p:attrName>
                                        </p:attrNameLst>
                                      </p:cBhvr>
                                      <p:to>
                                        <p:strVal val="visible"/>
                                      </p:to>
                                    </p:set>
                                    <p:animEffect transition="in" filter="wipe(down)">
                                      <p:cBhvr>
                                        <p:cTn id="19" dur="500"/>
                                        <p:tgtEl>
                                          <p:spTgt spid="1048638"/>
                                        </p:tgtEl>
                                      </p:cBhvr>
                                    </p:animEffect>
                                  </p:childTnLst>
                                </p:cTn>
                              </p:par>
                            </p:childTnLst>
                          </p:cTn>
                        </p:par>
                        <p:par>
                          <p:cTn id="20" fill="hold">
                            <p:stCondLst>
                              <p:cond delay="500"/>
                            </p:stCondLst>
                            <p:childTnLst>
                              <p:par>
                                <p:cTn id="21" presetID="22" presetClass="entr" presetSubtype="4" fill="hold" grpId="0" nodeType="afterEffect">
                                  <p:stCondLst>
                                    <p:cond delay="0"/>
                                  </p:stCondLst>
                                  <p:childTnLst>
                                    <p:set>
                                      <p:cBhvr>
                                        <p:cTn id="22" dur="1" fill="hold">
                                          <p:stCondLst>
                                            <p:cond delay="0"/>
                                          </p:stCondLst>
                                        </p:cTn>
                                        <p:tgtEl>
                                          <p:spTgt spid="1048636"/>
                                        </p:tgtEl>
                                        <p:attrNameLst>
                                          <p:attrName>style.visibility</p:attrName>
                                        </p:attrNameLst>
                                      </p:cBhvr>
                                      <p:to>
                                        <p:strVal val="visible"/>
                                      </p:to>
                                    </p:set>
                                    <p:animEffect transition="in" filter="wipe(down)">
                                      <p:cBhvr>
                                        <p:cTn id="23" dur="500"/>
                                        <p:tgtEl>
                                          <p:spTgt spid="10486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2" grpId="0" animBg="1"/>
      <p:bldP spid="1048634" grpId="0" animBg="1"/>
      <p:bldP spid="1048635" grpId="0" animBg="1"/>
      <p:bldP spid="1048636" grpId="0"/>
      <p:bldP spid="1048638" grpId="0"/>
      <p:bldP spid="104864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4" name="文本框 14"/>
          <p:cNvSpPr txBox="1"/>
          <p:nvPr/>
        </p:nvSpPr>
        <p:spPr>
          <a:xfrm>
            <a:off x="820392" y="1664587"/>
            <a:ext cx="10914286" cy="5608320"/>
          </a:xfrm>
          <a:prstGeom prst="rect">
            <a:avLst/>
          </a:prstGeom>
          <a:noFill/>
        </p:spPr>
        <p:txBody>
          <a:bodyPr wrap="square" lIns="68580" tIns="34290" rIns="68580" bIns="34290" rtlCol="0">
            <a:spAutoFit/>
          </a:bodyPr>
          <a:lstStyle/>
          <a:p>
            <a:r>
              <a:rPr lang="zh-CN" altLang="en-US" sz="3600" dirty="0"/>
              <a:t>        随着“</a:t>
            </a:r>
            <a:r>
              <a:rPr lang="zh-CN" altLang="en-US" sz="3600" dirty="0">
                <a:hlinkClick r:id="rId1" tooltip=""/>
              </a:rPr>
              <a:t>主机禁令</a:t>
            </a:r>
            <a:r>
              <a:rPr lang="zh-CN" altLang="en-US" sz="3600" dirty="0"/>
              <a:t>”的发布，中国内地游戏产业在极短的时间内经历了由盛转衰的大起落</a:t>
            </a:r>
            <a:r>
              <a:rPr lang="en-US" altLang="zh-CN" sz="3600" dirty="0"/>
              <a:t>,</a:t>
            </a:r>
            <a:r>
              <a:rPr lang="zh-CN" altLang="en-US" sz="3600" dirty="0"/>
              <a:t>暂时走入低谷。而同时</a:t>
            </a:r>
            <a:r>
              <a:rPr lang="en-US" altLang="zh-CN" sz="3600" dirty="0"/>
              <a:t>,</a:t>
            </a:r>
            <a:r>
              <a:rPr lang="zh-CN" altLang="en-US" sz="3600" dirty="0">
                <a:sym typeface="+mn-ea"/>
              </a:rPr>
              <a:t>以各大游戏开发商开始将矛头指向</a:t>
            </a:r>
            <a:r>
              <a:rPr lang="zh-CN" altLang="en-US" sz="3600" dirty="0"/>
              <a:t>网游，代表作有《</a:t>
            </a:r>
            <a:r>
              <a:rPr lang="en-US" altLang="zh-CN" sz="3600" dirty="0"/>
              <a:t>QQ</a:t>
            </a:r>
            <a:r>
              <a:rPr lang="zh-CN" altLang="en-US" sz="3600" dirty="0"/>
              <a:t>飞车》《</a:t>
            </a:r>
            <a:r>
              <a:rPr lang="en-US" altLang="zh-CN" sz="3600" dirty="0"/>
              <a:t>QQ</a:t>
            </a:r>
            <a:r>
              <a:rPr lang="zh-CN" altLang="en-US" sz="3600" dirty="0"/>
              <a:t>炫舞》《</a:t>
            </a:r>
            <a:r>
              <a:rPr lang="en-US" altLang="zh-CN" sz="3600" dirty="0"/>
              <a:t>DOTA</a:t>
            </a:r>
            <a:r>
              <a:rPr lang="zh-CN" altLang="en-US" sz="3600" dirty="0"/>
              <a:t>》《星际争霸》，而其中以《魔兽争霸》为首的</a:t>
            </a:r>
            <a:r>
              <a:rPr lang="en-US" altLang="zh-CN" sz="3600" dirty="0" err="1">
                <a:sym typeface="+mn-ea"/>
              </a:rPr>
              <a:t>mmorpg</a:t>
            </a:r>
            <a:r>
              <a:rPr lang="zh-CN" altLang="en-US" sz="3600" dirty="0" err="1">
                <a:sym typeface="+mn-ea"/>
              </a:rPr>
              <a:t>更是独领风骚</a:t>
            </a:r>
            <a:r>
              <a:rPr lang="zh-CN" altLang="en-US" sz="3600" dirty="0"/>
              <a:t>。</a:t>
            </a:r>
            <a:endParaRPr lang="en-US" altLang="zh-CN" sz="3600" dirty="0"/>
          </a:p>
          <a:p>
            <a:r>
              <a:rPr lang="zh-CN" altLang="en-US" sz="3600" dirty="0"/>
              <a:t>        在后续的发展当中，</a:t>
            </a:r>
            <a:r>
              <a:rPr lang="en-US" altLang="zh-CN" sz="3600" dirty="0" err="1"/>
              <a:t>moba</a:t>
            </a:r>
            <a:r>
              <a:rPr lang="zh-CN" altLang="en-US" sz="3600" dirty="0"/>
              <a:t>游戏逐渐崭露头角，并随着</a:t>
            </a:r>
            <a:r>
              <a:rPr lang="en-US" altLang="zh-CN" sz="3600" dirty="0"/>
              <a:t>《</a:t>
            </a:r>
            <a:r>
              <a:rPr lang="zh-CN" altLang="en-US" sz="3600" dirty="0"/>
              <a:t>英雄联盟</a:t>
            </a:r>
            <a:r>
              <a:rPr lang="en-US" altLang="zh-CN" sz="3600" dirty="0"/>
              <a:t>》</a:t>
            </a:r>
            <a:r>
              <a:rPr lang="zh-CN" altLang="en-US" sz="3600" dirty="0"/>
              <a:t>的爆火，网游带动</a:t>
            </a:r>
            <a:r>
              <a:rPr lang="zh-CN" altLang="en-US" sz="3600" dirty="0"/>
              <a:t>中国游戏进入了一个发展的鼎盛时期。</a:t>
            </a:r>
            <a:endParaRPr lang="en-US" altLang="zh-CN" sz="3600" dirty="0"/>
          </a:p>
          <a:p>
            <a:endParaRPr lang="zh-CN" altLang="en-US" sz="3600" dirty="0"/>
          </a:p>
        </p:txBody>
      </p:sp>
      <p:sp>
        <p:nvSpPr>
          <p:cNvPr id="1048645" name="文本框 15"/>
          <p:cNvSpPr txBox="1"/>
          <p:nvPr/>
        </p:nvSpPr>
        <p:spPr>
          <a:xfrm>
            <a:off x="464046" y="496219"/>
            <a:ext cx="3232295" cy="807913"/>
          </a:xfrm>
          <a:prstGeom prst="rect">
            <a:avLst/>
          </a:prstGeom>
          <a:noFill/>
        </p:spPr>
        <p:txBody>
          <a:bodyPr wrap="none" lIns="68580" tIns="34290" rIns="68580" bIns="34290" rtlCol="0">
            <a:spAutoFit/>
          </a:bodyPr>
          <a:lstStyle/>
          <a:p>
            <a:r>
              <a:rPr kumimoji="1" lang="zh-CN" altLang="en-US" sz="4800" b="1" dirty="0">
                <a:solidFill>
                  <a:srgbClr val="595959"/>
                </a:solidFill>
              </a:rPr>
              <a:t>网游的兴起</a:t>
            </a:r>
            <a:endParaRPr kumimoji="1" lang="zh-CN" altLang="en-US" sz="4800" b="1" dirty="0">
              <a:solidFill>
                <a:srgbClr val="595959"/>
              </a:solidFill>
            </a:endParaRPr>
          </a:p>
        </p:txBody>
      </p:sp>
      <p:pic>
        <p:nvPicPr>
          <p:cNvPr id="4" name="图片 3"/>
          <p:cNvPicPr>
            <a:picLocks noChangeAspect="1"/>
          </p:cNvPicPr>
          <p:nvPr/>
        </p:nvPicPr>
        <p:blipFill>
          <a:blip r:embed="rId2"/>
          <a:stretch>
            <a:fillRect/>
          </a:stretch>
        </p:blipFill>
        <p:spPr>
          <a:xfrm>
            <a:off x="2411095" y="739140"/>
            <a:ext cx="7186930" cy="53797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048632"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633" name="Google Shape;13;p2"/>
          <p:cNvSpPr/>
          <p:nvPr/>
        </p:nvSpPr>
        <p:spPr>
          <a:xfrm rot="12770">
            <a:off x="7695798" y="1531549"/>
            <a:ext cx="848122" cy="820660"/>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rgbClr val="2DD2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4" name="Google Shape;285;p30"/>
          <p:cNvSpPr/>
          <p:nvPr/>
        </p:nvSpPr>
        <p:spPr>
          <a:xfrm>
            <a:off x="2145931" y="1856200"/>
            <a:ext cx="8105789" cy="3145600"/>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5" name="Google Shape;292;p30"/>
          <p:cNvSpPr/>
          <p:nvPr/>
        </p:nvSpPr>
        <p:spPr>
          <a:xfrm>
            <a:off x="3035170" y="1453513"/>
            <a:ext cx="1339134" cy="819165"/>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6" name="文本框 16"/>
          <p:cNvSpPr txBox="1"/>
          <p:nvPr/>
        </p:nvSpPr>
        <p:spPr>
          <a:xfrm>
            <a:off x="3035170" y="2918208"/>
            <a:ext cx="5691296" cy="1015663"/>
          </a:xfrm>
          <a:prstGeom prst="rect">
            <a:avLst/>
          </a:prstGeom>
          <a:noFill/>
        </p:spPr>
        <p:txBody>
          <a:bodyPr wrap="square" rtlCol="0">
            <a:spAutoFit/>
          </a:bodyPr>
          <a:lstStyle/>
          <a:p>
            <a:pPr algn="ctr" defTabSz="914400"/>
            <a:r>
              <a:rPr lang="zh-CN" altLang="en-US" sz="6000" dirty="0">
                <a:solidFill>
                  <a:srgbClr val="8292E8"/>
                </a:solidFill>
                <a:latin typeface="思源黑体 CN Heavy" pitchFamily="34" charset="-122"/>
                <a:ea typeface="思源黑体 CN Heavy" pitchFamily="34" charset="-122"/>
              </a:rPr>
              <a:t>手游的兴起</a:t>
            </a:r>
            <a:endParaRPr lang="zh-CN" altLang="en-US" sz="6000" dirty="0">
              <a:solidFill>
                <a:srgbClr val="8292E8"/>
              </a:solidFill>
              <a:latin typeface="思源黑体 CN Heavy" pitchFamily="34" charset="-122"/>
              <a:ea typeface="思源黑体 CN Heavy" pitchFamily="34" charset="-122"/>
            </a:endParaRPr>
          </a:p>
        </p:txBody>
      </p:sp>
      <p:sp>
        <p:nvSpPr>
          <p:cNvPr id="1048637" name="Google Shape;13;p2"/>
          <p:cNvSpPr/>
          <p:nvPr/>
        </p:nvSpPr>
        <p:spPr>
          <a:xfrm rot="12770">
            <a:off x="1266490" y="4931958"/>
            <a:ext cx="598666" cy="579281"/>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8" name="Google Shape;289;p30"/>
          <p:cNvSpPr txBox="1">
            <a:spLocks noGrp="1"/>
          </p:cNvSpPr>
          <p:nvPr>
            <p:ph type="title" idx="2"/>
          </p:nvPr>
        </p:nvSpPr>
        <p:spPr>
          <a:xfrm>
            <a:off x="3019483" y="1550773"/>
            <a:ext cx="1386171" cy="560800"/>
          </a:xfrm>
          <a:prstGeom prst="rect">
            <a:avLst/>
          </a:prstGeom>
        </p:spPr>
        <p:txBody>
          <a:bodyPr spcFirstLastPara="1" wrap="square" lIns="121900" tIns="121900" rIns="121900" bIns="121900" anchor="ctr" anchorCtr="0">
            <a:noAutofit/>
          </a:bodyPr>
          <a:lstStyle/>
          <a:p>
            <a:r>
              <a:rPr lang="en-GB" sz="4800" dirty="0">
                <a:latin typeface="思源黑体 CN Heavy" pitchFamily="34" charset="-122"/>
                <a:ea typeface="思源黑体 CN Heavy" pitchFamily="34" charset="-122"/>
              </a:rPr>
              <a:t>05</a:t>
            </a:r>
            <a:endParaRPr sz="4800" dirty="0">
              <a:latin typeface="思源黑体 CN Heavy" pitchFamily="34" charset="-122"/>
              <a:ea typeface="思源黑体 CN Heavy" pitchFamily="34" charset="-122"/>
            </a:endParaRPr>
          </a:p>
        </p:txBody>
      </p:sp>
      <p:sp>
        <p:nvSpPr>
          <p:cNvPr id="1048639" name="Google Shape;13;p2"/>
          <p:cNvSpPr/>
          <p:nvPr/>
        </p:nvSpPr>
        <p:spPr>
          <a:xfrm rot="12770">
            <a:off x="9074952" y="1403398"/>
            <a:ext cx="284808" cy="275586"/>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0" name="Google Shape;13;p2"/>
          <p:cNvSpPr/>
          <p:nvPr/>
        </p:nvSpPr>
        <p:spPr>
          <a:xfrm rot="12770">
            <a:off x="6864312" y="5433106"/>
            <a:ext cx="269710" cy="26097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1"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632"/>
                                        </p:tgtEl>
                                        <p:attrNameLst>
                                          <p:attrName>style.visibility</p:attrName>
                                        </p:attrNameLst>
                                      </p:cBhvr>
                                      <p:to>
                                        <p:strVal val="visible"/>
                                      </p:to>
                                    </p:set>
                                    <p:animEffect transition="in" filter="wipe(down)">
                                      <p:cBhvr>
                                        <p:cTn id="7" dur="500"/>
                                        <p:tgtEl>
                                          <p:spTgt spid="104863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634"/>
                                        </p:tgtEl>
                                        <p:attrNameLst>
                                          <p:attrName>style.visibility</p:attrName>
                                        </p:attrNameLst>
                                      </p:cBhvr>
                                      <p:to>
                                        <p:strVal val="visible"/>
                                      </p:to>
                                    </p:set>
                                    <p:animEffect transition="in" filter="strips(downLeft)">
                                      <p:cBhvr>
                                        <p:cTn id="10" dur="500"/>
                                        <p:tgtEl>
                                          <p:spTgt spid="104863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641"/>
                                        </p:tgtEl>
                                        <p:attrNameLst>
                                          <p:attrName>style.visibility</p:attrName>
                                        </p:attrNameLst>
                                      </p:cBhvr>
                                      <p:to>
                                        <p:strVal val="visible"/>
                                      </p:to>
                                    </p:set>
                                    <p:animEffect transition="in" filter="wipe(down)">
                                      <p:cBhvr>
                                        <p:cTn id="13" dur="500"/>
                                        <p:tgtEl>
                                          <p:spTgt spid="104864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635"/>
                                        </p:tgtEl>
                                        <p:attrNameLst>
                                          <p:attrName>style.visibility</p:attrName>
                                        </p:attrNameLst>
                                      </p:cBhvr>
                                      <p:to>
                                        <p:strVal val="visible"/>
                                      </p:to>
                                    </p:set>
                                    <p:animEffect transition="in" filter="wipe(down)">
                                      <p:cBhvr>
                                        <p:cTn id="16" dur="500"/>
                                        <p:tgtEl>
                                          <p:spTgt spid="1048635"/>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638"/>
                                        </p:tgtEl>
                                        <p:attrNameLst>
                                          <p:attrName>style.visibility</p:attrName>
                                        </p:attrNameLst>
                                      </p:cBhvr>
                                      <p:to>
                                        <p:strVal val="visible"/>
                                      </p:to>
                                    </p:set>
                                    <p:animEffect transition="in" filter="wipe(down)">
                                      <p:cBhvr>
                                        <p:cTn id="19" dur="500"/>
                                        <p:tgtEl>
                                          <p:spTgt spid="1048638"/>
                                        </p:tgtEl>
                                      </p:cBhvr>
                                    </p:animEffect>
                                  </p:childTnLst>
                                </p:cTn>
                              </p:par>
                            </p:childTnLst>
                          </p:cTn>
                        </p:par>
                        <p:par>
                          <p:cTn id="20" fill="hold">
                            <p:stCondLst>
                              <p:cond delay="500"/>
                            </p:stCondLst>
                            <p:childTnLst>
                              <p:par>
                                <p:cTn id="21" presetID="22" presetClass="entr" presetSubtype="4" fill="hold" grpId="0" nodeType="afterEffect">
                                  <p:stCondLst>
                                    <p:cond delay="0"/>
                                  </p:stCondLst>
                                  <p:childTnLst>
                                    <p:set>
                                      <p:cBhvr>
                                        <p:cTn id="22" dur="1" fill="hold">
                                          <p:stCondLst>
                                            <p:cond delay="0"/>
                                          </p:stCondLst>
                                        </p:cTn>
                                        <p:tgtEl>
                                          <p:spTgt spid="1048636"/>
                                        </p:tgtEl>
                                        <p:attrNameLst>
                                          <p:attrName>style.visibility</p:attrName>
                                        </p:attrNameLst>
                                      </p:cBhvr>
                                      <p:to>
                                        <p:strVal val="visible"/>
                                      </p:to>
                                    </p:set>
                                    <p:animEffect transition="in" filter="wipe(down)">
                                      <p:cBhvr>
                                        <p:cTn id="23" dur="500"/>
                                        <p:tgtEl>
                                          <p:spTgt spid="10486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2" grpId="0" animBg="1"/>
      <p:bldP spid="1048634" grpId="0" animBg="1"/>
      <p:bldP spid="1048635" grpId="0" animBg="1"/>
      <p:bldP spid="1048636" grpId="0"/>
      <p:bldP spid="1048638" grpId="0"/>
      <p:bldP spid="104864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4" name="文本框 14"/>
          <p:cNvSpPr txBox="1"/>
          <p:nvPr/>
        </p:nvSpPr>
        <p:spPr>
          <a:xfrm>
            <a:off x="800222" y="1772164"/>
            <a:ext cx="10914286" cy="5054600"/>
          </a:xfrm>
          <a:prstGeom prst="rect">
            <a:avLst/>
          </a:prstGeom>
          <a:noFill/>
        </p:spPr>
        <p:txBody>
          <a:bodyPr wrap="square" lIns="68580" tIns="34290" rIns="68580" bIns="34290" rtlCol="0">
            <a:spAutoFit/>
          </a:bodyPr>
          <a:lstStyle/>
          <a:p>
            <a:pPr>
              <a:lnSpc>
                <a:spcPct val="150000"/>
              </a:lnSpc>
            </a:pPr>
            <a:r>
              <a:rPr lang="zh-CN" altLang="en-US" sz="3600" dirty="0"/>
              <a:t>        随着智能手机的普及和性能的升级，手游依靠便携带性和低门槛开辟出了新的游戏市场，代表作有</a:t>
            </a:r>
            <a:r>
              <a:rPr lang="en-US" altLang="zh-CN" sz="3600" dirty="0"/>
              <a:t>《</a:t>
            </a:r>
            <a:r>
              <a:rPr lang="zh-CN" altLang="en-US" sz="3600" dirty="0"/>
              <a:t>天天酷跑</a:t>
            </a:r>
            <a:r>
              <a:rPr lang="en-US" altLang="zh-CN" sz="3600" dirty="0"/>
              <a:t>》《</a:t>
            </a:r>
            <a:r>
              <a:rPr lang="zh-CN" altLang="en-US" sz="3600" dirty="0"/>
              <a:t>水果忍者</a:t>
            </a:r>
            <a:r>
              <a:rPr lang="en-US" altLang="zh-CN" sz="3600" dirty="0"/>
              <a:t>》《</a:t>
            </a:r>
            <a:r>
              <a:rPr lang="zh-CN" altLang="en-US" sz="3600" dirty="0"/>
              <a:t>神庙逃亡</a:t>
            </a:r>
            <a:r>
              <a:rPr lang="en-US" altLang="zh-CN" sz="3600" dirty="0"/>
              <a:t>》</a:t>
            </a:r>
            <a:r>
              <a:rPr lang="zh-CN" altLang="en-US" sz="3600" dirty="0"/>
              <a:t>等。但同时期手游主要以单机游戏和玩法设计为主，手机网络游戏发展较</a:t>
            </a:r>
            <a:r>
              <a:rPr lang="zh-CN" altLang="en-US" sz="3600" dirty="0"/>
              <a:t>滞后。</a:t>
            </a:r>
            <a:endParaRPr lang="en-US" altLang="zh-CN" sz="3600" dirty="0"/>
          </a:p>
          <a:p>
            <a:pPr>
              <a:lnSpc>
                <a:spcPct val="150000"/>
              </a:lnSpc>
            </a:pPr>
            <a:endParaRPr lang="zh-CN" altLang="en-US" sz="3600" dirty="0"/>
          </a:p>
        </p:txBody>
      </p:sp>
      <p:sp>
        <p:nvSpPr>
          <p:cNvPr id="1048645" name="文本框 15"/>
          <p:cNvSpPr txBox="1"/>
          <p:nvPr/>
        </p:nvSpPr>
        <p:spPr>
          <a:xfrm>
            <a:off x="578346" y="656086"/>
            <a:ext cx="3232295" cy="807913"/>
          </a:xfrm>
          <a:prstGeom prst="rect">
            <a:avLst/>
          </a:prstGeom>
          <a:noFill/>
        </p:spPr>
        <p:txBody>
          <a:bodyPr wrap="none" lIns="68580" tIns="34290" rIns="68580" bIns="34290" rtlCol="0">
            <a:spAutoFit/>
          </a:bodyPr>
          <a:lstStyle/>
          <a:p>
            <a:r>
              <a:rPr kumimoji="1" lang="zh-CN" altLang="en-US" sz="4800" b="1" dirty="0">
                <a:solidFill>
                  <a:srgbClr val="595959"/>
                </a:solidFill>
              </a:rPr>
              <a:t>手游的兴起</a:t>
            </a:r>
            <a:endParaRPr kumimoji="1" lang="zh-CN" altLang="en-US" sz="48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048632"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633" name="Google Shape;13;p2"/>
          <p:cNvSpPr/>
          <p:nvPr/>
        </p:nvSpPr>
        <p:spPr>
          <a:xfrm rot="12770">
            <a:off x="7695798" y="1531549"/>
            <a:ext cx="848122" cy="820660"/>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rgbClr val="2DD2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4" name="Google Shape;285;p30"/>
          <p:cNvSpPr/>
          <p:nvPr/>
        </p:nvSpPr>
        <p:spPr>
          <a:xfrm>
            <a:off x="2145931" y="1856200"/>
            <a:ext cx="8105789" cy="3145600"/>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5" name="Google Shape;292;p30"/>
          <p:cNvSpPr/>
          <p:nvPr/>
        </p:nvSpPr>
        <p:spPr>
          <a:xfrm>
            <a:off x="3035170" y="1453513"/>
            <a:ext cx="1339134" cy="819165"/>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6" name="文本框 16"/>
          <p:cNvSpPr txBox="1"/>
          <p:nvPr/>
        </p:nvSpPr>
        <p:spPr>
          <a:xfrm>
            <a:off x="2145931" y="2952110"/>
            <a:ext cx="7065303" cy="1015663"/>
          </a:xfrm>
          <a:prstGeom prst="rect">
            <a:avLst/>
          </a:prstGeom>
          <a:noFill/>
        </p:spPr>
        <p:txBody>
          <a:bodyPr wrap="square" rtlCol="0">
            <a:spAutoFit/>
          </a:bodyPr>
          <a:lstStyle/>
          <a:p>
            <a:pPr algn="ctr" defTabSz="914400"/>
            <a:r>
              <a:rPr lang="zh-CN" altLang="en-US" sz="6000" dirty="0">
                <a:solidFill>
                  <a:srgbClr val="8292E8"/>
                </a:solidFill>
                <a:latin typeface="思源黑体 CN Heavy" pitchFamily="34" charset="-122"/>
                <a:ea typeface="思源黑体 CN Heavy" pitchFamily="34" charset="-122"/>
              </a:rPr>
              <a:t>多元化发展的时代</a:t>
            </a:r>
            <a:endParaRPr lang="zh-CN" altLang="en-US" sz="6000" dirty="0">
              <a:solidFill>
                <a:srgbClr val="8292E8"/>
              </a:solidFill>
              <a:latin typeface="思源黑体 CN Heavy" pitchFamily="34" charset="-122"/>
              <a:ea typeface="思源黑体 CN Heavy" pitchFamily="34" charset="-122"/>
            </a:endParaRPr>
          </a:p>
        </p:txBody>
      </p:sp>
      <p:sp>
        <p:nvSpPr>
          <p:cNvPr id="1048637" name="Google Shape;13;p2"/>
          <p:cNvSpPr/>
          <p:nvPr/>
        </p:nvSpPr>
        <p:spPr>
          <a:xfrm rot="12770">
            <a:off x="1266490" y="4931958"/>
            <a:ext cx="598666" cy="579281"/>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8" name="Google Shape;289;p30"/>
          <p:cNvSpPr txBox="1">
            <a:spLocks noGrp="1"/>
          </p:cNvSpPr>
          <p:nvPr>
            <p:ph type="title" idx="2"/>
          </p:nvPr>
        </p:nvSpPr>
        <p:spPr>
          <a:xfrm>
            <a:off x="3019483" y="1550773"/>
            <a:ext cx="1386171" cy="560800"/>
          </a:xfrm>
          <a:prstGeom prst="rect">
            <a:avLst/>
          </a:prstGeom>
        </p:spPr>
        <p:txBody>
          <a:bodyPr spcFirstLastPara="1" wrap="square" lIns="121900" tIns="121900" rIns="121900" bIns="121900" anchor="ctr" anchorCtr="0">
            <a:noAutofit/>
          </a:bodyPr>
          <a:lstStyle/>
          <a:p>
            <a:r>
              <a:rPr lang="en-GB" sz="4800" dirty="0">
                <a:latin typeface="思源黑体 CN Heavy" pitchFamily="34" charset="-122"/>
                <a:ea typeface="思源黑体 CN Heavy" pitchFamily="34" charset="-122"/>
              </a:rPr>
              <a:t>06</a:t>
            </a:r>
            <a:endParaRPr sz="4800" dirty="0">
              <a:latin typeface="思源黑体 CN Heavy" pitchFamily="34" charset="-122"/>
              <a:ea typeface="思源黑体 CN Heavy" pitchFamily="34" charset="-122"/>
            </a:endParaRPr>
          </a:p>
        </p:txBody>
      </p:sp>
      <p:sp>
        <p:nvSpPr>
          <p:cNvPr id="1048639" name="Google Shape;13;p2"/>
          <p:cNvSpPr/>
          <p:nvPr/>
        </p:nvSpPr>
        <p:spPr>
          <a:xfrm rot="12770">
            <a:off x="9074952" y="1403398"/>
            <a:ext cx="284808" cy="275586"/>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0" name="Google Shape;13;p2"/>
          <p:cNvSpPr/>
          <p:nvPr/>
        </p:nvSpPr>
        <p:spPr>
          <a:xfrm rot="12770">
            <a:off x="6864312" y="5433106"/>
            <a:ext cx="269710" cy="26097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1"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632"/>
                                        </p:tgtEl>
                                        <p:attrNameLst>
                                          <p:attrName>style.visibility</p:attrName>
                                        </p:attrNameLst>
                                      </p:cBhvr>
                                      <p:to>
                                        <p:strVal val="visible"/>
                                      </p:to>
                                    </p:set>
                                    <p:animEffect transition="in" filter="wipe(down)">
                                      <p:cBhvr>
                                        <p:cTn id="7" dur="500"/>
                                        <p:tgtEl>
                                          <p:spTgt spid="104863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634"/>
                                        </p:tgtEl>
                                        <p:attrNameLst>
                                          <p:attrName>style.visibility</p:attrName>
                                        </p:attrNameLst>
                                      </p:cBhvr>
                                      <p:to>
                                        <p:strVal val="visible"/>
                                      </p:to>
                                    </p:set>
                                    <p:animEffect transition="in" filter="strips(downLeft)">
                                      <p:cBhvr>
                                        <p:cTn id="10" dur="500"/>
                                        <p:tgtEl>
                                          <p:spTgt spid="104863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641"/>
                                        </p:tgtEl>
                                        <p:attrNameLst>
                                          <p:attrName>style.visibility</p:attrName>
                                        </p:attrNameLst>
                                      </p:cBhvr>
                                      <p:to>
                                        <p:strVal val="visible"/>
                                      </p:to>
                                    </p:set>
                                    <p:animEffect transition="in" filter="wipe(down)">
                                      <p:cBhvr>
                                        <p:cTn id="13" dur="500"/>
                                        <p:tgtEl>
                                          <p:spTgt spid="104864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635"/>
                                        </p:tgtEl>
                                        <p:attrNameLst>
                                          <p:attrName>style.visibility</p:attrName>
                                        </p:attrNameLst>
                                      </p:cBhvr>
                                      <p:to>
                                        <p:strVal val="visible"/>
                                      </p:to>
                                    </p:set>
                                    <p:animEffect transition="in" filter="wipe(down)">
                                      <p:cBhvr>
                                        <p:cTn id="16" dur="500"/>
                                        <p:tgtEl>
                                          <p:spTgt spid="1048635"/>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638"/>
                                        </p:tgtEl>
                                        <p:attrNameLst>
                                          <p:attrName>style.visibility</p:attrName>
                                        </p:attrNameLst>
                                      </p:cBhvr>
                                      <p:to>
                                        <p:strVal val="visible"/>
                                      </p:to>
                                    </p:set>
                                    <p:animEffect transition="in" filter="wipe(down)">
                                      <p:cBhvr>
                                        <p:cTn id="19" dur="500"/>
                                        <p:tgtEl>
                                          <p:spTgt spid="1048638"/>
                                        </p:tgtEl>
                                      </p:cBhvr>
                                    </p:animEffect>
                                  </p:childTnLst>
                                </p:cTn>
                              </p:par>
                            </p:childTnLst>
                          </p:cTn>
                        </p:par>
                        <p:par>
                          <p:cTn id="20" fill="hold">
                            <p:stCondLst>
                              <p:cond delay="500"/>
                            </p:stCondLst>
                            <p:childTnLst>
                              <p:par>
                                <p:cTn id="21" presetID="22" presetClass="entr" presetSubtype="4" fill="hold" grpId="0" nodeType="afterEffect">
                                  <p:stCondLst>
                                    <p:cond delay="0"/>
                                  </p:stCondLst>
                                  <p:childTnLst>
                                    <p:set>
                                      <p:cBhvr>
                                        <p:cTn id="22" dur="1" fill="hold">
                                          <p:stCondLst>
                                            <p:cond delay="0"/>
                                          </p:stCondLst>
                                        </p:cTn>
                                        <p:tgtEl>
                                          <p:spTgt spid="1048636"/>
                                        </p:tgtEl>
                                        <p:attrNameLst>
                                          <p:attrName>style.visibility</p:attrName>
                                        </p:attrNameLst>
                                      </p:cBhvr>
                                      <p:to>
                                        <p:strVal val="visible"/>
                                      </p:to>
                                    </p:set>
                                    <p:animEffect transition="in" filter="wipe(down)">
                                      <p:cBhvr>
                                        <p:cTn id="23" dur="500"/>
                                        <p:tgtEl>
                                          <p:spTgt spid="10486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2" grpId="0" animBg="1"/>
      <p:bldP spid="1048634" grpId="0" animBg="1"/>
      <p:bldP spid="1048635" grpId="0" animBg="1"/>
      <p:bldP spid="1048636" grpId="0"/>
      <p:bldP spid="1048638" grpId="0"/>
      <p:bldP spid="104864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4" name="文本框 14"/>
          <p:cNvSpPr txBox="1"/>
          <p:nvPr/>
        </p:nvSpPr>
        <p:spPr>
          <a:xfrm>
            <a:off x="1109345" y="2101850"/>
            <a:ext cx="10914380" cy="4756150"/>
          </a:xfrm>
          <a:prstGeom prst="rect">
            <a:avLst/>
          </a:prstGeom>
          <a:noFill/>
        </p:spPr>
        <p:txBody>
          <a:bodyPr wrap="square" lIns="68580" tIns="34290" rIns="68580" bIns="34290" rtlCol="0">
            <a:noAutofit/>
          </a:bodyPr>
          <a:lstStyle/>
          <a:p>
            <a:r>
              <a:rPr lang="zh-CN" altLang="en-US" sz="3600" dirty="0"/>
              <a:t>手机网络游戏例如《王者荣耀》《和平精英》等兴起，</a:t>
            </a:r>
            <a:r>
              <a:rPr lang="zh-CN" altLang="en-US" sz="3600" dirty="0">
                <a:sym typeface="+mn-ea"/>
              </a:rPr>
              <a:t>同时期</a:t>
            </a:r>
            <a:r>
              <a:rPr lang="en-US" altLang="zh-CN" sz="3600" dirty="0">
                <a:sym typeface="+mn-ea"/>
              </a:rPr>
              <a:t>,</a:t>
            </a:r>
            <a:r>
              <a:rPr lang="zh-CN" altLang="en-US" sz="3600" dirty="0">
                <a:sym typeface="+mn-ea"/>
              </a:rPr>
              <a:t>直播平台和电竞赛事的发展也进一步也推动了游戏产业的发展。</a:t>
            </a:r>
            <a:endParaRPr lang="zh-CN" altLang="en-US" sz="3600" dirty="0">
              <a:sym typeface="+mn-ea"/>
            </a:endParaRPr>
          </a:p>
          <a:p>
            <a:r>
              <a:rPr lang="en-US" altLang="zh-CN" sz="3600" dirty="0"/>
              <a:t>2019</a:t>
            </a:r>
            <a:r>
              <a:rPr lang="zh-CN" altLang="en-US" sz="3600" dirty="0"/>
              <a:t>年</a:t>
            </a:r>
            <a:r>
              <a:rPr lang="en-US" altLang="zh-CN" sz="3600" dirty="0"/>
              <a:t>steam</a:t>
            </a:r>
            <a:r>
              <a:rPr lang="zh-CN" altLang="en-US" sz="3600" dirty="0"/>
              <a:t>等游戏平台正式登录中国地区为国产</a:t>
            </a:r>
            <a:r>
              <a:rPr lang="en-US" altLang="zh-CN" sz="3600" dirty="0"/>
              <a:t>PC</a:t>
            </a:r>
            <a:r>
              <a:rPr lang="zh-CN" altLang="en-US" sz="3600" dirty="0"/>
              <a:t>游戏</a:t>
            </a:r>
            <a:r>
              <a:rPr lang="zh-CN" altLang="en-US" sz="3600" dirty="0"/>
              <a:t>开发提供平台。</a:t>
            </a:r>
            <a:endParaRPr lang="zh-CN" altLang="en-US" sz="3600" dirty="0"/>
          </a:p>
          <a:p>
            <a:r>
              <a:rPr lang="en-US" altLang="zh-CN" sz="3600" dirty="0"/>
              <a:t>switch,PS4,PS5</a:t>
            </a:r>
            <a:r>
              <a:rPr lang="zh-CN" altLang="en-US" sz="3600" dirty="0"/>
              <a:t>等国行主机发售为热爱单体游戏的中国玩家带来了福音。</a:t>
            </a:r>
            <a:endParaRPr lang="en-US" altLang="zh-CN" sz="3600" dirty="0"/>
          </a:p>
          <a:p>
            <a:r>
              <a:rPr lang="zh-CN" altLang="en-US" sz="3600" dirty="0"/>
              <a:t>自此</a:t>
            </a:r>
            <a:r>
              <a:rPr lang="en-US" altLang="zh-CN" sz="3600" dirty="0"/>
              <a:t>,</a:t>
            </a:r>
            <a:r>
              <a:rPr lang="zh-CN" altLang="en-US" sz="3600" dirty="0"/>
              <a:t>中国游戏产业已经进入了一个多元化发展的时代</a:t>
            </a:r>
            <a:endParaRPr lang="zh-CN" altLang="en-US" sz="3600" dirty="0"/>
          </a:p>
          <a:p>
            <a:endParaRPr lang="en-US" altLang="zh-CN" sz="3600" dirty="0"/>
          </a:p>
          <a:p>
            <a:endParaRPr lang="en-US" altLang="zh-CN" sz="3600" dirty="0"/>
          </a:p>
        </p:txBody>
      </p:sp>
      <p:sp>
        <p:nvSpPr>
          <p:cNvPr id="1048645" name="文本框 15"/>
          <p:cNvSpPr txBox="1"/>
          <p:nvPr/>
        </p:nvSpPr>
        <p:spPr>
          <a:xfrm>
            <a:off x="578346" y="656086"/>
            <a:ext cx="5088573" cy="807913"/>
          </a:xfrm>
          <a:prstGeom prst="rect">
            <a:avLst/>
          </a:prstGeom>
          <a:noFill/>
        </p:spPr>
        <p:txBody>
          <a:bodyPr wrap="none" lIns="68580" tIns="34290" rIns="68580" bIns="34290" rtlCol="0">
            <a:spAutoFit/>
          </a:bodyPr>
          <a:lstStyle/>
          <a:p>
            <a:r>
              <a:rPr kumimoji="1" lang="zh-CN" altLang="en-US" sz="4800" b="1" dirty="0">
                <a:solidFill>
                  <a:srgbClr val="595959"/>
                </a:solidFill>
              </a:rPr>
              <a:t>多元化发展的时代</a:t>
            </a:r>
            <a:endParaRPr kumimoji="1" lang="zh-CN" altLang="en-US" sz="48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048581" name="矩形 1"/>
          <p:cNvSpPr/>
          <p:nvPr/>
        </p:nvSpPr>
        <p:spPr>
          <a:xfrm>
            <a:off x="15679" y="0"/>
            <a:ext cx="1218717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82"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583" name="Google Shape;15;p3"/>
          <p:cNvSpPr/>
          <p:nvPr/>
        </p:nvSpPr>
        <p:spPr>
          <a:xfrm rot="10800000">
            <a:off x="7164462" y="1746264"/>
            <a:ext cx="5497853" cy="5497853"/>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noFill/>
          <a:ln>
            <a:solidFill>
              <a:srgbClr val="73E1CD"/>
            </a:solid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584" name="Google Shape;285;p30"/>
          <p:cNvSpPr/>
          <p:nvPr/>
        </p:nvSpPr>
        <p:spPr>
          <a:xfrm>
            <a:off x="1872975" y="1466242"/>
            <a:ext cx="8144219" cy="3449716"/>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85" name="Google Shape;289;p30"/>
          <p:cNvSpPr txBox="1">
            <a:spLocks noGrp="1"/>
          </p:cNvSpPr>
          <p:nvPr>
            <p:ph type="title" idx="2"/>
          </p:nvPr>
        </p:nvSpPr>
        <p:spPr>
          <a:xfrm>
            <a:off x="1481531" y="1651945"/>
            <a:ext cx="944400" cy="560800"/>
          </a:xfrm>
          <a:prstGeom prst="rect">
            <a:avLst/>
          </a:prstGeom>
        </p:spPr>
        <p:txBody>
          <a:bodyPr spcFirstLastPara="1" wrap="square" lIns="121900" tIns="121900" rIns="121900" bIns="121900" anchor="ctr" anchorCtr="0">
            <a:noAutofit/>
          </a:bodyPr>
          <a:lstStyle/>
          <a:p>
            <a:r>
              <a:rPr lang="en-GB" dirty="0">
                <a:latin typeface="思源黑体 CN Heavy" pitchFamily="34" charset="-122"/>
                <a:ea typeface="思源黑体 CN Heavy" pitchFamily="34" charset="-122"/>
              </a:rPr>
              <a:t> </a:t>
            </a:r>
            <a:endParaRPr dirty="0">
              <a:latin typeface="思源黑体 CN Heavy" pitchFamily="34" charset="-122"/>
              <a:ea typeface="思源黑体 CN Heavy" pitchFamily="34" charset="-122"/>
            </a:endParaRPr>
          </a:p>
        </p:txBody>
      </p:sp>
      <p:sp>
        <p:nvSpPr>
          <p:cNvPr id="1048586" name="Google Shape;292;p30"/>
          <p:cNvSpPr/>
          <p:nvPr/>
        </p:nvSpPr>
        <p:spPr>
          <a:xfrm>
            <a:off x="4520345" y="4572133"/>
            <a:ext cx="2965754" cy="610000"/>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dirty="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87" name="文本框 16"/>
          <p:cNvSpPr txBox="1"/>
          <p:nvPr/>
        </p:nvSpPr>
        <p:spPr>
          <a:xfrm>
            <a:off x="2031916" y="1795127"/>
            <a:ext cx="6592766" cy="2585323"/>
          </a:xfrm>
          <a:prstGeom prst="rect">
            <a:avLst/>
          </a:prstGeom>
          <a:noFill/>
        </p:spPr>
        <p:txBody>
          <a:bodyPr wrap="square" rtlCol="0">
            <a:spAutoFit/>
          </a:bodyPr>
          <a:lstStyle/>
          <a:p>
            <a:pPr algn="ctr" defTabSz="914400"/>
            <a:r>
              <a:rPr lang="en-US" altLang="zh-CN" sz="5400" dirty="0">
                <a:solidFill>
                  <a:srgbClr val="8292E8"/>
                </a:solidFill>
                <a:latin typeface="思源黑体 CN Heavy" pitchFamily="34" charset="-122"/>
                <a:ea typeface="思源黑体 CN Heavy" pitchFamily="34" charset="-122"/>
              </a:rPr>
              <a:t>Part 3</a:t>
            </a:r>
            <a:endParaRPr lang="en-US" altLang="zh-CN" sz="5400" dirty="0">
              <a:solidFill>
                <a:srgbClr val="8292E8"/>
              </a:solidFill>
              <a:latin typeface="思源黑体 CN Heavy" pitchFamily="34" charset="-122"/>
              <a:ea typeface="思源黑体 CN Heavy" pitchFamily="34" charset="-122"/>
            </a:endParaRPr>
          </a:p>
          <a:p>
            <a:pPr algn="ctr" defTabSz="914400"/>
            <a:r>
              <a:rPr lang="zh-CN" altLang="en-US" sz="5400" dirty="0">
                <a:solidFill>
                  <a:srgbClr val="8292E8"/>
                </a:solidFill>
                <a:latin typeface="思源黑体 CN Heavy" pitchFamily="34" charset="-122"/>
                <a:ea typeface="思源黑体 CN Heavy" pitchFamily="34" charset="-122"/>
              </a:rPr>
              <a:t>现代化进程</a:t>
            </a:r>
            <a:endParaRPr lang="en-US" altLang="zh-CN" sz="5400" dirty="0">
              <a:solidFill>
                <a:srgbClr val="8292E8"/>
              </a:solidFill>
              <a:latin typeface="思源黑体 CN Heavy" pitchFamily="34" charset="-122"/>
              <a:ea typeface="思源黑体 CN Heavy" pitchFamily="34" charset="-122"/>
            </a:endParaRPr>
          </a:p>
          <a:p>
            <a:pPr algn="ctr" defTabSz="914400"/>
            <a:r>
              <a:rPr lang="zh-CN" altLang="en-US" sz="5400" dirty="0">
                <a:solidFill>
                  <a:srgbClr val="8292E8"/>
                </a:solidFill>
                <a:latin typeface="思源黑体 CN Heavy" pitchFamily="34" charset="-122"/>
                <a:ea typeface="思源黑体 CN Heavy" pitchFamily="34" charset="-122"/>
              </a:rPr>
              <a:t>我们的思考</a:t>
            </a:r>
            <a:endParaRPr lang="zh-CN" altLang="en-US" sz="5400" dirty="0">
              <a:solidFill>
                <a:srgbClr val="8292E8"/>
              </a:solidFill>
              <a:latin typeface="思源黑体 CN Heavy" pitchFamily="34" charset="-122"/>
              <a:ea typeface="思源黑体 CN Heavy" pitchFamily="34" charset="-122"/>
            </a:endParaRPr>
          </a:p>
        </p:txBody>
      </p:sp>
      <p:sp>
        <p:nvSpPr>
          <p:cNvPr id="1048588" name="Synergistically utilize technically sound portals with frictionless chains. Dramatically customize…"/>
          <p:cNvSpPr txBox="1"/>
          <p:nvPr/>
        </p:nvSpPr>
        <p:spPr>
          <a:xfrm>
            <a:off x="3605907" y="3514139"/>
            <a:ext cx="4794631" cy="407291"/>
          </a:xfrm>
          <a:prstGeom prst="rect">
            <a:avLst/>
          </a:prstGeom>
          <a:ln w="12700">
            <a:miter lim="400000"/>
          </a:ln>
        </p:spPr>
        <p:txBody>
          <a:bodyPr wrap="square" lIns="0" tIns="0" rIns="0" bIns="0">
            <a:spAutoFit/>
          </a:bodyPr>
          <a:lstStyle/>
          <a:p>
            <a:pPr algn="ctr" defTabSz="412750" hangingPunct="0">
              <a:lnSpc>
                <a:spcPct val="150000"/>
              </a:lnSpc>
              <a:defRPr sz="2000" b="0">
                <a:solidFill>
                  <a:srgbClr val="1C1F25"/>
                </a:solidFill>
                <a:latin typeface="Roboto Bold"/>
                <a:ea typeface="Roboto Bold"/>
                <a:cs typeface="Roboto Bold"/>
                <a:sym typeface="Roboto Bold"/>
              </a:defRPr>
            </a:pPr>
            <a:endParaRPr lang="en-US" altLang="zh-CN" sz="2000" kern="0" dirty="0">
              <a:solidFill>
                <a:srgbClr val="8292E8"/>
              </a:solidFill>
              <a:latin typeface="仓耳玄三M W05" pitchFamily="18" charset="-122"/>
              <a:ea typeface="仓耳玄三M W05" pitchFamily="18" charset="-122"/>
              <a:sym typeface="Roboto Light"/>
            </a:endParaRPr>
          </a:p>
        </p:txBody>
      </p:sp>
      <p:sp>
        <p:nvSpPr>
          <p:cNvPr id="1048589" name="Google Shape;13;p2"/>
          <p:cNvSpPr/>
          <p:nvPr/>
        </p:nvSpPr>
        <p:spPr>
          <a:xfrm rot="12770">
            <a:off x="9334459" y="-490858"/>
            <a:ext cx="1014568" cy="98171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590" name="Google Shape;14;p2"/>
          <p:cNvSpPr/>
          <p:nvPr/>
        </p:nvSpPr>
        <p:spPr>
          <a:xfrm rot="12770">
            <a:off x="8236518" y="1396818"/>
            <a:ext cx="338591" cy="327629"/>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solidFill>
                <a:schemeClr val="bg1"/>
              </a:solidFill>
            </a:endParaRPr>
          </a:p>
        </p:txBody>
      </p:sp>
      <p:sp>
        <p:nvSpPr>
          <p:cNvPr id="1048591" name="Google Shape;13;p2"/>
          <p:cNvSpPr/>
          <p:nvPr/>
        </p:nvSpPr>
        <p:spPr>
          <a:xfrm rot="12770">
            <a:off x="825425" y="4916811"/>
            <a:ext cx="460050" cy="445154"/>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592" name="Synergistically utilize technically sound portals with frictionless chains. Dramatically customize…"/>
          <p:cNvSpPr txBox="1"/>
          <p:nvPr/>
        </p:nvSpPr>
        <p:spPr>
          <a:xfrm>
            <a:off x="4892833" y="4597874"/>
            <a:ext cx="2202226" cy="457199"/>
          </a:xfrm>
          <a:prstGeom prst="rect">
            <a:avLst/>
          </a:prstGeom>
          <a:ln w="12700">
            <a:miter lim="400000"/>
          </a:ln>
        </p:spPr>
        <p:txBody>
          <a:bodyPr wrap="square" lIns="0" tIns="0" rIns="0" bIns="0">
            <a:spAutoFit/>
          </a:bodyPr>
          <a:lstStyle/>
          <a:p>
            <a:pPr algn="ctr" defTabSz="412750" hangingPunct="0">
              <a:lnSpc>
                <a:spcPct val="150000"/>
              </a:lnSpc>
              <a:defRPr sz="2000" b="0">
                <a:solidFill>
                  <a:srgbClr val="1C1F25"/>
                </a:solidFill>
                <a:latin typeface="Roboto Bold"/>
                <a:ea typeface="Roboto Bold"/>
                <a:cs typeface="Roboto Bold"/>
                <a:sym typeface="Roboto Bold"/>
              </a:defRPr>
            </a:pPr>
            <a:endParaRPr lang="en-US" altLang="zh-CN" sz="2000" kern="0" dirty="0">
              <a:solidFill>
                <a:schemeClr val="bg1"/>
              </a:solidFill>
              <a:latin typeface="仓耳玄三M W05" pitchFamily="18" charset="-122"/>
              <a:ea typeface="仓耳玄三M W05" pitchFamily="18" charset="-122"/>
              <a:sym typeface="Roboto Light"/>
            </a:endParaRPr>
          </a:p>
        </p:txBody>
      </p:sp>
      <p:grpSp>
        <p:nvGrpSpPr>
          <p:cNvPr id="23" name="组 24"/>
          <p:cNvGrpSpPr/>
          <p:nvPr/>
        </p:nvGrpSpPr>
        <p:grpSpPr>
          <a:xfrm>
            <a:off x="1218654" y="795165"/>
            <a:ext cx="432591" cy="412188"/>
            <a:chOff x="5839594" y="4743875"/>
            <a:chExt cx="279708" cy="266516"/>
          </a:xfrm>
        </p:grpSpPr>
        <p:sp>
          <p:nvSpPr>
            <p:cNvPr id="1048593"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4"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24" name="组 3"/>
          <p:cNvGrpSpPr/>
          <p:nvPr/>
        </p:nvGrpSpPr>
        <p:grpSpPr>
          <a:xfrm>
            <a:off x="261065" y="1651245"/>
            <a:ext cx="982183" cy="471592"/>
            <a:chOff x="543278" y="3423075"/>
            <a:chExt cx="982183" cy="471592"/>
          </a:xfrm>
        </p:grpSpPr>
        <p:sp>
          <p:nvSpPr>
            <p:cNvPr id="1048595" name="Google Shape;293;p30"/>
            <p:cNvSpPr/>
            <p:nvPr/>
          </p:nvSpPr>
          <p:spPr>
            <a:xfrm rot="16200000">
              <a:off x="1005553" y="3170147"/>
              <a:ext cx="57633" cy="982183"/>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6" name="Google Shape;294;p30"/>
            <p:cNvSpPr/>
            <p:nvPr/>
          </p:nvSpPr>
          <p:spPr>
            <a:xfrm rot="16200000">
              <a:off x="1159904" y="3529112"/>
              <a:ext cx="471592" cy="259518"/>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
        <p:nvSpPr>
          <p:cNvPr id="1048597"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5" name="组 2"/>
          <p:cNvGrpSpPr/>
          <p:nvPr/>
        </p:nvGrpSpPr>
        <p:grpSpPr>
          <a:xfrm>
            <a:off x="10716392" y="4489874"/>
            <a:ext cx="761507" cy="725592"/>
            <a:chOff x="5839594" y="4743875"/>
            <a:chExt cx="279708" cy="266516"/>
          </a:xfrm>
        </p:grpSpPr>
        <p:sp>
          <p:nvSpPr>
            <p:cNvPr id="1048598"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9"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582"/>
                                        </p:tgtEl>
                                        <p:attrNameLst>
                                          <p:attrName>style.visibility</p:attrName>
                                        </p:attrNameLst>
                                      </p:cBhvr>
                                      <p:to>
                                        <p:strVal val="visible"/>
                                      </p:to>
                                    </p:set>
                                    <p:animEffect transition="in" filter="wipe(down)">
                                      <p:cBhvr>
                                        <p:cTn id="7" dur="500"/>
                                        <p:tgtEl>
                                          <p:spTgt spid="104858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584"/>
                                        </p:tgtEl>
                                        <p:attrNameLst>
                                          <p:attrName>style.visibility</p:attrName>
                                        </p:attrNameLst>
                                      </p:cBhvr>
                                      <p:to>
                                        <p:strVal val="visible"/>
                                      </p:to>
                                    </p:set>
                                    <p:animEffect transition="in" filter="strips(downLeft)">
                                      <p:cBhvr>
                                        <p:cTn id="10" dur="500"/>
                                        <p:tgtEl>
                                          <p:spTgt spid="104858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597"/>
                                        </p:tgtEl>
                                        <p:attrNameLst>
                                          <p:attrName>style.visibility</p:attrName>
                                        </p:attrNameLst>
                                      </p:cBhvr>
                                      <p:to>
                                        <p:strVal val="visible"/>
                                      </p:to>
                                    </p:set>
                                    <p:animEffect transition="in" filter="wipe(down)">
                                      <p:cBhvr>
                                        <p:cTn id="13" dur="500"/>
                                        <p:tgtEl>
                                          <p:spTgt spid="104859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583"/>
                                        </p:tgtEl>
                                        <p:attrNameLst>
                                          <p:attrName>style.visibility</p:attrName>
                                        </p:attrNameLst>
                                      </p:cBhvr>
                                      <p:to>
                                        <p:strVal val="visible"/>
                                      </p:to>
                                    </p:set>
                                    <p:animEffect transition="in" filter="wipe(down)">
                                      <p:cBhvr>
                                        <p:cTn id="16" dur="500"/>
                                        <p:tgtEl>
                                          <p:spTgt spid="104858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588"/>
                                        </p:tgtEl>
                                        <p:attrNameLst>
                                          <p:attrName>style.visibility</p:attrName>
                                        </p:attrNameLst>
                                      </p:cBhvr>
                                      <p:to>
                                        <p:strVal val="visible"/>
                                      </p:to>
                                    </p:set>
                                    <p:animEffect transition="in" filter="wipe(down)">
                                      <p:cBhvr>
                                        <p:cTn id="19" dur="500"/>
                                        <p:tgtEl>
                                          <p:spTgt spid="1048588"/>
                                        </p:tgtEl>
                                      </p:cBhvr>
                                    </p:animEffect>
                                  </p:childTnLst>
                                </p:cTn>
                              </p:par>
                            </p:childTnLst>
                          </p:cTn>
                        </p:par>
                        <p:par>
                          <p:cTn id="20" fill="hold">
                            <p:stCondLst>
                              <p:cond delay="500"/>
                            </p:stCondLst>
                            <p:childTnLst>
                              <p:par>
                                <p:cTn id="21" presetID="22" presetClass="entr" presetSubtype="4" fill="hold" grpId="0" nodeType="afterEffect">
                                  <p:stCondLst>
                                    <p:cond delay="0"/>
                                  </p:stCondLst>
                                  <p:childTnLst>
                                    <p:set>
                                      <p:cBhvr>
                                        <p:cTn id="22" dur="1" fill="hold">
                                          <p:stCondLst>
                                            <p:cond delay="0"/>
                                          </p:stCondLst>
                                        </p:cTn>
                                        <p:tgtEl>
                                          <p:spTgt spid="1048587"/>
                                        </p:tgtEl>
                                        <p:attrNameLst>
                                          <p:attrName>style.visibility</p:attrName>
                                        </p:attrNameLst>
                                      </p:cBhvr>
                                      <p:to>
                                        <p:strVal val="visible"/>
                                      </p:to>
                                    </p:set>
                                    <p:animEffect transition="in" filter="wipe(down)">
                                      <p:cBhvr>
                                        <p:cTn id="23" dur="500"/>
                                        <p:tgtEl>
                                          <p:spTgt spid="1048587"/>
                                        </p:tgtEl>
                                      </p:cBhvr>
                                    </p:animEffect>
                                  </p:childTnLst>
                                </p:cTn>
                              </p:par>
                              <p:par>
                                <p:cTn id="24" presetID="12" presetClass="entr" presetSubtype="8" fill="hold" nodeType="with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500"/>
                                        <p:tgtEl>
                                          <p:spTgt spid="24"/>
                                        </p:tgtEl>
                                        <p:attrNameLst>
                                          <p:attrName>ppt_x</p:attrName>
                                        </p:attrNameLst>
                                      </p:cBhvr>
                                      <p:tavLst>
                                        <p:tav tm="0">
                                          <p:val>
                                            <p:strVal val="#ppt_x-#ppt_w*1.125000"/>
                                          </p:val>
                                        </p:tav>
                                        <p:tav tm="100000">
                                          <p:val>
                                            <p:strVal val="#ppt_x"/>
                                          </p:val>
                                        </p:tav>
                                      </p:tavLst>
                                    </p:anim>
                                    <p:animEffect transition="in" filter="wipe(right)">
                                      <p:cBhvr>
                                        <p:cTn id="27" dur="500"/>
                                        <p:tgtEl>
                                          <p:spTgt spid="24"/>
                                        </p:tgtEl>
                                      </p:cBhvr>
                                    </p:animEffect>
                                  </p:childTnLst>
                                </p:cTn>
                              </p:par>
                              <p:par>
                                <p:cTn id="28" presetID="12" presetClass="entr" presetSubtype="8" fill="hold" nodeType="with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additive="base">
                                        <p:cTn id="30" dur="500"/>
                                        <p:tgtEl>
                                          <p:spTgt spid="23"/>
                                        </p:tgtEl>
                                        <p:attrNameLst>
                                          <p:attrName>ppt_x</p:attrName>
                                        </p:attrNameLst>
                                      </p:cBhvr>
                                      <p:tavLst>
                                        <p:tav tm="0">
                                          <p:val>
                                            <p:strVal val="#ppt_x-#ppt_w*1.125000"/>
                                          </p:val>
                                        </p:tav>
                                        <p:tav tm="100000">
                                          <p:val>
                                            <p:strVal val="#ppt_x"/>
                                          </p:val>
                                        </p:tav>
                                      </p:tavLst>
                                    </p:anim>
                                    <p:animEffect transition="in" filter="wipe(right)">
                                      <p:cBhvr>
                                        <p:cTn id="31" dur="500"/>
                                        <p:tgtEl>
                                          <p:spTgt spid="23"/>
                                        </p:tgtEl>
                                      </p:cBhvr>
                                    </p:animEffect>
                                  </p:childTnLst>
                                </p:cTn>
                              </p:par>
                              <p:par>
                                <p:cTn id="32" presetID="12" presetClass="entr" presetSubtype="8" fill="hold" nodeType="withEffect">
                                  <p:stCondLst>
                                    <p:cond delay="0"/>
                                  </p:stCondLst>
                                  <p:childTnLst>
                                    <p:set>
                                      <p:cBhvr>
                                        <p:cTn id="33" dur="1" fill="hold">
                                          <p:stCondLst>
                                            <p:cond delay="0"/>
                                          </p:stCondLst>
                                        </p:cTn>
                                        <p:tgtEl>
                                          <p:spTgt spid="25"/>
                                        </p:tgtEl>
                                        <p:attrNameLst>
                                          <p:attrName>style.visibility</p:attrName>
                                        </p:attrNameLst>
                                      </p:cBhvr>
                                      <p:to>
                                        <p:strVal val="visible"/>
                                      </p:to>
                                    </p:set>
                                    <p:anim calcmode="lin" valueType="num">
                                      <p:cBhvr additive="base">
                                        <p:cTn id="34" dur="500"/>
                                        <p:tgtEl>
                                          <p:spTgt spid="25"/>
                                        </p:tgtEl>
                                        <p:attrNameLst>
                                          <p:attrName>ppt_x</p:attrName>
                                        </p:attrNameLst>
                                      </p:cBhvr>
                                      <p:tavLst>
                                        <p:tav tm="0">
                                          <p:val>
                                            <p:strVal val="#ppt_x-#ppt_w*1.125000"/>
                                          </p:val>
                                        </p:tav>
                                        <p:tav tm="100000">
                                          <p:val>
                                            <p:strVal val="#ppt_x"/>
                                          </p:val>
                                        </p:tav>
                                      </p:tavLst>
                                    </p:anim>
                                    <p:animEffect transition="in" filter="wipe(right)">
                                      <p:cBhvr>
                                        <p:cTn id="3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82" grpId="0" animBg="1"/>
      <p:bldP spid="1048583" grpId="0" animBg="1"/>
      <p:bldP spid="1048584" grpId="0" animBg="1"/>
      <p:bldP spid="1048587" grpId="0"/>
      <p:bldP spid="1048588" grpId="0" animBg="1"/>
      <p:bldP spid="104859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文本框 14"/>
          <p:cNvSpPr txBox="1"/>
          <p:nvPr/>
        </p:nvSpPr>
        <p:spPr>
          <a:xfrm>
            <a:off x="638857" y="1848490"/>
            <a:ext cx="10914286" cy="4125360"/>
          </a:xfrm>
          <a:prstGeom prst="rect">
            <a:avLst/>
          </a:prstGeom>
          <a:noFill/>
        </p:spPr>
        <p:txBody>
          <a:bodyPr wrap="square" lIns="68580" tIns="34290" rIns="68580" bIns="34290" rtlCol="0">
            <a:spAutoFit/>
          </a:bodyPr>
          <a:lstStyle/>
          <a:p>
            <a:pPr>
              <a:lnSpc>
                <a:spcPct val="150000"/>
              </a:lnSpc>
            </a:pPr>
            <a:r>
              <a:rPr lang="en-US" altLang="zh-CN" sz="3600" b="0" i="0" dirty="0">
                <a:solidFill>
                  <a:srgbClr val="000000"/>
                </a:solidFill>
                <a:effectLst/>
                <a:latin typeface="微软雅黑" panose="020B0503020204020204" charset="-122"/>
                <a:ea typeface="微软雅黑" panose="020B0503020204020204" charset="-122"/>
              </a:rPr>
              <a:t>      2022</a:t>
            </a:r>
            <a:r>
              <a:rPr lang="zh-CN" altLang="en-US" sz="3600" b="0" i="0" dirty="0">
                <a:solidFill>
                  <a:srgbClr val="000000"/>
                </a:solidFill>
                <a:effectLst/>
                <a:latin typeface="微软雅黑" panose="020B0503020204020204" charset="-122"/>
                <a:ea typeface="微软雅黑" panose="020B0503020204020204" charset="-122"/>
              </a:rPr>
              <a:t>年中国游戏市场实际销售收入</a:t>
            </a:r>
            <a:r>
              <a:rPr lang="en-US" altLang="zh-CN" sz="3600" b="0" i="0" dirty="0">
                <a:solidFill>
                  <a:srgbClr val="000000"/>
                </a:solidFill>
                <a:effectLst/>
                <a:latin typeface="微软雅黑" panose="020B0503020204020204" charset="-122"/>
                <a:ea typeface="微软雅黑" panose="020B0503020204020204" charset="-122"/>
              </a:rPr>
              <a:t>2658.84</a:t>
            </a:r>
            <a:r>
              <a:rPr lang="zh-CN" altLang="en-US" sz="3600" b="0" i="0" dirty="0">
                <a:solidFill>
                  <a:srgbClr val="000000"/>
                </a:solidFill>
                <a:effectLst/>
                <a:latin typeface="微软雅黑" panose="020B0503020204020204" charset="-122"/>
                <a:ea typeface="微软雅黑" panose="020B0503020204020204" charset="-122"/>
              </a:rPr>
              <a:t>亿元，同比下降</a:t>
            </a:r>
            <a:r>
              <a:rPr lang="en-US" altLang="zh-CN" sz="3600" b="0" i="0" dirty="0">
                <a:solidFill>
                  <a:srgbClr val="000000"/>
                </a:solidFill>
                <a:effectLst/>
                <a:latin typeface="微软雅黑" panose="020B0503020204020204" charset="-122"/>
                <a:ea typeface="微软雅黑" panose="020B0503020204020204" charset="-122"/>
              </a:rPr>
              <a:t>10.33%</a:t>
            </a:r>
            <a:r>
              <a:rPr lang="zh-CN" altLang="en-US" sz="3600" b="0" i="0" dirty="0">
                <a:solidFill>
                  <a:srgbClr val="000000"/>
                </a:solidFill>
                <a:effectLst/>
                <a:latin typeface="微软雅黑" panose="020B0503020204020204" charset="-122"/>
                <a:ea typeface="微软雅黑" panose="020B0503020204020204" charset="-122"/>
              </a:rPr>
              <a:t>。</a:t>
            </a:r>
            <a:endParaRPr lang="en-US" altLang="zh-CN" sz="3600" b="0" i="0" dirty="0">
              <a:solidFill>
                <a:srgbClr val="000000"/>
              </a:solidFill>
              <a:effectLst/>
              <a:latin typeface="微软雅黑" panose="020B0503020204020204" charset="-122"/>
              <a:ea typeface="微软雅黑" panose="020B0503020204020204" charset="-122"/>
            </a:endParaRPr>
          </a:p>
          <a:p>
            <a:pPr>
              <a:lnSpc>
                <a:spcPct val="150000"/>
              </a:lnSpc>
            </a:pPr>
            <a:r>
              <a:rPr lang="en-US" altLang="zh-CN" sz="3600" dirty="0">
                <a:solidFill>
                  <a:srgbClr val="000000"/>
                </a:solidFill>
                <a:latin typeface="微软雅黑" panose="020B0503020204020204" charset="-122"/>
                <a:ea typeface="微软雅黑" panose="020B0503020204020204" charset="-122"/>
              </a:rPr>
              <a:t>      </a:t>
            </a:r>
            <a:r>
              <a:rPr lang="zh-CN" altLang="en-US" sz="3600" b="0" i="0" dirty="0">
                <a:solidFill>
                  <a:srgbClr val="000000"/>
                </a:solidFill>
                <a:effectLst/>
                <a:latin typeface="微软雅黑" panose="020B0503020204020204" charset="-122"/>
                <a:ea typeface="微软雅黑" panose="020B0503020204020204" charset="-122"/>
              </a:rPr>
              <a:t>游戏用户规模</a:t>
            </a:r>
            <a:r>
              <a:rPr lang="en-US" altLang="zh-CN" sz="3600" b="0" i="0" dirty="0">
                <a:solidFill>
                  <a:srgbClr val="000000"/>
                </a:solidFill>
                <a:effectLst/>
                <a:latin typeface="微软雅黑" panose="020B0503020204020204" charset="-122"/>
                <a:ea typeface="微软雅黑" panose="020B0503020204020204" charset="-122"/>
              </a:rPr>
              <a:t>6.64</a:t>
            </a:r>
            <a:r>
              <a:rPr lang="zh-CN" altLang="en-US" sz="3600" b="0" i="0" dirty="0">
                <a:solidFill>
                  <a:srgbClr val="000000"/>
                </a:solidFill>
                <a:effectLst/>
                <a:latin typeface="微软雅黑" panose="020B0503020204020204" charset="-122"/>
                <a:ea typeface="微软雅黑" panose="020B0503020204020204" charset="-122"/>
              </a:rPr>
              <a:t>亿，同比下降</a:t>
            </a:r>
            <a:r>
              <a:rPr lang="en-US" altLang="zh-CN" sz="3600" b="0" i="0" dirty="0">
                <a:solidFill>
                  <a:srgbClr val="000000"/>
                </a:solidFill>
                <a:effectLst/>
                <a:latin typeface="微软雅黑" panose="020B0503020204020204" charset="-122"/>
                <a:ea typeface="微软雅黑" panose="020B0503020204020204" charset="-122"/>
              </a:rPr>
              <a:t>0.33%</a:t>
            </a:r>
            <a:r>
              <a:rPr lang="zh-CN" altLang="en-US" sz="3600" b="0" i="0" dirty="0">
                <a:solidFill>
                  <a:srgbClr val="000000"/>
                </a:solidFill>
                <a:effectLst/>
                <a:latin typeface="微软雅黑" panose="020B0503020204020204" charset="-122"/>
                <a:ea typeface="微软雅黑" panose="020B0503020204020204" charset="-122"/>
              </a:rPr>
              <a:t>。继</a:t>
            </a:r>
            <a:r>
              <a:rPr lang="en-US" altLang="zh-CN" sz="3600" b="0" i="0" dirty="0">
                <a:solidFill>
                  <a:srgbClr val="000000"/>
                </a:solidFill>
                <a:effectLst/>
                <a:latin typeface="微软雅黑" panose="020B0503020204020204" charset="-122"/>
                <a:ea typeface="微软雅黑" panose="020B0503020204020204" charset="-122"/>
              </a:rPr>
              <a:t>2021</a:t>
            </a:r>
            <a:r>
              <a:rPr lang="zh-CN" altLang="en-US" sz="3600" b="0" i="0" dirty="0">
                <a:solidFill>
                  <a:srgbClr val="000000"/>
                </a:solidFill>
                <a:effectLst/>
                <a:latin typeface="微软雅黑" panose="020B0503020204020204" charset="-122"/>
                <a:ea typeface="微软雅黑" panose="020B0503020204020204" charset="-122"/>
              </a:rPr>
              <a:t>年规模增长明显放缓之后，又出现过去八年来的首次下降，表明产业发展已进入存量市场时代。</a:t>
            </a:r>
            <a:endParaRPr lang="zh-CN" altLang="en-US" sz="3600" dirty="0"/>
          </a:p>
        </p:txBody>
      </p:sp>
      <p:sp>
        <p:nvSpPr>
          <p:cNvPr id="1048647" name="文本框 15"/>
          <p:cNvSpPr txBox="1"/>
          <p:nvPr/>
        </p:nvSpPr>
        <p:spPr>
          <a:xfrm>
            <a:off x="390592" y="480193"/>
            <a:ext cx="11410816" cy="807913"/>
          </a:xfrm>
          <a:prstGeom prst="rect">
            <a:avLst/>
          </a:prstGeom>
          <a:noFill/>
        </p:spPr>
        <p:txBody>
          <a:bodyPr wrap="none" lIns="68580" tIns="34290" rIns="68580" bIns="34290" rtlCol="0">
            <a:spAutoFit/>
          </a:bodyPr>
          <a:lstStyle/>
          <a:p>
            <a:r>
              <a:rPr kumimoji="1" lang="en-US" altLang="zh-CN" sz="4800" b="1" dirty="0">
                <a:solidFill>
                  <a:srgbClr val="595959"/>
                </a:solidFill>
              </a:rPr>
              <a:t>《2022</a:t>
            </a:r>
            <a:r>
              <a:rPr kumimoji="1" lang="zh-CN" altLang="en-US" sz="4800" b="1" dirty="0">
                <a:solidFill>
                  <a:srgbClr val="595959"/>
                </a:solidFill>
              </a:rPr>
              <a:t>年中国游戏产业报告</a:t>
            </a:r>
            <a:r>
              <a:rPr kumimoji="1" lang="en-US" altLang="zh-CN" sz="4800" b="1" dirty="0">
                <a:solidFill>
                  <a:srgbClr val="595959"/>
                </a:solidFill>
              </a:rPr>
              <a:t>》</a:t>
            </a:r>
            <a:r>
              <a:rPr kumimoji="1" lang="zh-CN" altLang="en-US" sz="4800" b="1" dirty="0">
                <a:solidFill>
                  <a:srgbClr val="595959"/>
                </a:solidFill>
              </a:rPr>
              <a:t>的一些数据</a:t>
            </a:r>
            <a:endParaRPr kumimoji="1" lang="zh-CN" altLang="en-US" sz="48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048617" name="Google Shape;170;p26"/>
          <p:cNvSpPr/>
          <p:nvPr/>
        </p:nvSpPr>
        <p:spPr>
          <a:xfrm>
            <a:off x="6244333" y="2265240"/>
            <a:ext cx="828000" cy="828000"/>
          </a:xfrm>
          <a:prstGeom prst="ellipse">
            <a:avLst/>
          </a:prstGeom>
          <a:solidFill>
            <a:schemeClr val="accent6"/>
          </a:solidFill>
          <a:ln>
            <a:noFill/>
          </a:ln>
        </p:spPr>
        <p:txBody>
          <a:bodyPr spcFirstLastPara="1" wrap="square" lIns="121900" tIns="121900" rIns="121900" bIns="121900" anchor="ctr" anchorCtr="0">
            <a:noAutofit/>
          </a:bodyPr>
          <a:lstStyle/>
          <a:p>
            <a:pPr defTabSz="1219200">
              <a:buClr>
                <a:srgbClr val="000000"/>
              </a:buClr>
            </a:pPr>
            <a:endParaRPr sz="1865" kern="0" dirty="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18" name="Google Shape;172;p26"/>
          <p:cNvSpPr/>
          <p:nvPr/>
        </p:nvSpPr>
        <p:spPr>
          <a:xfrm>
            <a:off x="6244333" y="951597"/>
            <a:ext cx="828000" cy="828000"/>
          </a:xfrm>
          <a:prstGeom prst="ellipse">
            <a:avLst/>
          </a:prstGeom>
          <a:solidFill>
            <a:schemeClr val="accent6"/>
          </a:solidFill>
          <a:ln>
            <a:noFill/>
          </a:ln>
        </p:spPr>
        <p:txBody>
          <a:bodyPr spcFirstLastPara="1" wrap="square" lIns="121900" tIns="121900" rIns="121900" bIns="121900" anchor="ctr" anchorCtr="0">
            <a:noAutofit/>
          </a:bodyPr>
          <a:lstStyle/>
          <a:p>
            <a:pPr algn="ctr" defTabSz="1219200">
              <a:buClr>
                <a:srgbClr val="000000"/>
              </a:buClr>
            </a:pPr>
            <a:endParaRPr sz="1865" kern="0" dirty="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19" name="Google Shape;174;p26"/>
          <p:cNvSpPr/>
          <p:nvPr/>
        </p:nvSpPr>
        <p:spPr>
          <a:xfrm>
            <a:off x="6244333" y="3704021"/>
            <a:ext cx="828000" cy="828000"/>
          </a:xfrm>
          <a:prstGeom prst="ellipse">
            <a:avLst/>
          </a:prstGeom>
          <a:solidFill>
            <a:schemeClr val="accent6"/>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20" name="Google Shape;180;p26"/>
          <p:cNvSpPr txBox="1">
            <a:spLocks noGrp="1"/>
          </p:cNvSpPr>
          <p:nvPr>
            <p:ph type="title" idx="3"/>
          </p:nvPr>
        </p:nvSpPr>
        <p:spPr>
          <a:xfrm>
            <a:off x="6298733" y="1085197"/>
            <a:ext cx="719200" cy="560800"/>
          </a:xfrm>
          <a:prstGeom prst="rect">
            <a:avLst/>
          </a:prstGeom>
        </p:spPr>
        <p:txBody>
          <a:bodyPr spcFirstLastPara="1" wrap="square" lIns="121900" tIns="121900" rIns="121900" bIns="121900" anchor="ctr" anchorCtr="0">
            <a:noAutofit/>
          </a:bodyPr>
          <a:lstStyle/>
          <a:p>
            <a:r>
              <a:rPr lang="en-GB" dirty="0">
                <a:solidFill>
                  <a:schemeClr val="lt1"/>
                </a:solidFill>
              </a:rPr>
              <a:t>01</a:t>
            </a:r>
            <a:endParaRPr dirty="0">
              <a:solidFill>
                <a:schemeClr val="lt1"/>
              </a:solidFill>
            </a:endParaRPr>
          </a:p>
        </p:txBody>
      </p:sp>
      <p:sp>
        <p:nvSpPr>
          <p:cNvPr id="1048621" name="Google Shape;183;p26"/>
          <p:cNvSpPr txBox="1">
            <a:spLocks noGrp="1"/>
          </p:cNvSpPr>
          <p:nvPr>
            <p:ph type="title" idx="6"/>
          </p:nvPr>
        </p:nvSpPr>
        <p:spPr>
          <a:xfrm>
            <a:off x="6298733" y="2395827"/>
            <a:ext cx="719200" cy="560800"/>
          </a:xfrm>
          <a:prstGeom prst="rect">
            <a:avLst/>
          </a:prstGeom>
        </p:spPr>
        <p:txBody>
          <a:bodyPr spcFirstLastPara="1" wrap="square" lIns="121900" tIns="121900" rIns="121900" bIns="121900" anchor="ctr" anchorCtr="0">
            <a:noAutofit/>
          </a:bodyPr>
          <a:lstStyle/>
          <a:p>
            <a:r>
              <a:rPr lang="en-GB" dirty="0">
                <a:solidFill>
                  <a:schemeClr val="lt1"/>
                </a:solidFill>
              </a:rPr>
              <a:t>02</a:t>
            </a:r>
            <a:endParaRPr dirty="0">
              <a:solidFill>
                <a:schemeClr val="lt1"/>
              </a:solidFill>
            </a:endParaRPr>
          </a:p>
        </p:txBody>
      </p:sp>
      <p:sp>
        <p:nvSpPr>
          <p:cNvPr id="1048622" name="Google Shape;186;p26"/>
          <p:cNvSpPr txBox="1">
            <a:spLocks noGrp="1"/>
          </p:cNvSpPr>
          <p:nvPr>
            <p:ph type="title" idx="9"/>
          </p:nvPr>
        </p:nvSpPr>
        <p:spPr>
          <a:xfrm>
            <a:off x="6298733" y="3843907"/>
            <a:ext cx="719200" cy="560800"/>
          </a:xfrm>
          <a:prstGeom prst="rect">
            <a:avLst/>
          </a:prstGeom>
        </p:spPr>
        <p:txBody>
          <a:bodyPr spcFirstLastPara="1" wrap="square" lIns="121900" tIns="121900" rIns="121900" bIns="121900" anchor="ctr" anchorCtr="0">
            <a:noAutofit/>
          </a:bodyPr>
          <a:lstStyle/>
          <a:p>
            <a:r>
              <a:rPr lang="en-GB" dirty="0">
                <a:solidFill>
                  <a:schemeClr val="lt1"/>
                </a:solidFill>
              </a:rPr>
              <a:t>03</a:t>
            </a:r>
            <a:endParaRPr dirty="0">
              <a:solidFill>
                <a:schemeClr val="lt1"/>
              </a:solidFill>
            </a:endParaRPr>
          </a:p>
        </p:txBody>
      </p:sp>
      <p:sp>
        <p:nvSpPr>
          <p:cNvPr id="1048623" name="文本框 40"/>
          <p:cNvSpPr txBox="1"/>
          <p:nvPr/>
        </p:nvSpPr>
        <p:spPr>
          <a:xfrm>
            <a:off x="7811635" y="1103987"/>
            <a:ext cx="3093930" cy="523220"/>
          </a:xfrm>
          <a:prstGeom prst="rect">
            <a:avLst/>
          </a:prstGeom>
          <a:noFill/>
        </p:spPr>
        <p:txBody>
          <a:bodyPr wrap="square" rtlCol="0">
            <a:spAutoFit/>
          </a:bodyPr>
          <a:lstStyle/>
          <a:p>
            <a:pPr defTabSz="914400"/>
            <a:r>
              <a:rPr lang="zh-CN" altLang="en-US" sz="2800" dirty="0">
                <a:solidFill>
                  <a:srgbClr val="1F2B6C"/>
                </a:solidFill>
                <a:latin typeface="思源黑体 CN Heavy" pitchFamily="34" charset="-122"/>
                <a:ea typeface="思源黑体 CN Heavy" pitchFamily="34" charset="-122"/>
              </a:rPr>
              <a:t>选题意义</a:t>
            </a:r>
            <a:r>
              <a:rPr lang="en-US" altLang="zh-CN" sz="2800" dirty="0">
                <a:solidFill>
                  <a:srgbClr val="1F2B6C"/>
                </a:solidFill>
                <a:latin typeface="思源黑体 CN Heavy" pitchFamily="34" charset="-122"/>
                <a:ea typeface="思源黑体 CN Heavy" pitchFamily="34" charset="-122"/>
              </a:rPr>
              <a:t>&amp;</a:t>
            </a:r>
            <a:r>
              <a:rPr lang="zh-CN" altLang="en-US" sz="2800" dirty="0">
                <a:solidFill>
                  <a:srgbClr val="1F2B6C"/>
                </a:solidFill>
                <a:latin typeface="思源黑体 CN Heavy" pitchFamily="34" charset="-122"/>
                <a:ea typeface="思源黑体 CN Heavy" pitchFamily="34" charset="-122"/>
              </a:rPr>
              <a:t>价值</a:t>
            </a:r>
            <a:endParaRPr lang="zh-CN" altLang="en-US" sz="2800" dirty="0">
              <a:solidFill>
                <a:srgbClr val="1F2B6C"/>
              </a:solidFill>
              <a:latin typeface="思源黑体 CN Heavy" pitchFamily="34" charset="-122"/>
              <a:ea typeface="思源黑体 CN Heavy" pitchFamily="34" charset="-122"/>
            </a:endParaRPr>
          </a:p>
        </p:txBody>
      </p:sp>
      <p:sp>
        <p:nvSpPr>
          <p:cNvPr id="1048624" name="文本框 42"/>
          <p:cNvSpPr txBox="1"/>
          <p:nvPr/>
        </p:nvSpPr>
        <p:spPr>
          <a:xfrm>
            <a:off x="7811635" y="2250827"/>
            <a:ext cx="3830729" cy="1384995"/>
          </a:xfrm>
          <a:prstGeom prst="rect">
            <a:avLst/>
          </a:prstGeom>
          <a:noFill/>
        </p:spPr>
        <p:txBody>
          <a:bodyPr wrap="square" rtlCol="0">
            <a:spAutoFit/>
          </a:bodyPr>
          <a:lstStyle/>
          <a:p>
            <a:r>
              <a:rPr lang="zh-CN" altLang="en-US" sz="2800" b="1" dirty="0"/>
              <a:t>游戏产业的现代化进程</a:t>
            </a:r>
            <a:r>
              <a:rPr lang="en-US" altLang="zh-CN" sz="2800" b="1" dirty="0"/>
              <a:t>(</a:t>
            </a:r>
            <a:r>
              <a:rPr lang="zh-CN" altLang="en-US" sz="2800" b="1" dirty="0"/>
              <a:t>发展史</a:t>
            </a:r>
            <a:r>
              <a:rPr lang="en-US" altLang="zh-CN" sz="2800" b="1" dirty="0"/>
              <a:t>)</a:t>
            </a:r>
            <a:endParaRPr lang="en-US" altLang="zh-CN" sz="2800" b="1" dirty="0"/>
          </a:p>
          <a:p>
            <a:pPr defTabSz="914400"/>
            <a:endParaRPr lang="zh-CN" altLang="en-US" sz="2800" b="1" dirty="0">
              <a:solidFill>
                <a:srgbClr val="1F2B6C"/>
              </a:solidFill>
              <a:latin typeface="思源黑体 CN Heavy" pitchFamily="34" charset="-122"/>
              <a:ea typeface="思源黑体 CN Heavy" pitchFamily="34" charset="-122"/>
            </a:endParaRPr>
          </a:p>
        </p:txBody>
      </p:sp>
      <p:sp>
        <p:nvSpPr>
          <p:cNvPr id="1048626" name="Rectangle 18"/>
          <p:cNvSpPr/>
          <p:nvPr/>
        </p:nvSpPr>
        <p:spPr bwMode="auto">
          <a:xfrm>
            <a:off x="3131449" y="2441341"/>
            <a:ext cx="630942" cy="1642034"/>
          </a:xfrm>
          <a:prstGeom prst="rect">
            <a:avLst/>
          </a:prstGeom>
          <a:noFill/>
          <a:ln>
            <a:noFill/>
          </a:ln>
        </p:spPr>
        <p:txBody>
          <a:bodyPr vert="eaVert" wrap="square" lIns="0" tIns="0" rIns="0" bIns="0">
            <a:spAutoFit/>
          </a:bodyPr>
          <a:lstStyle/>
          <a:p>
            <a:pPr algn="ctr" fontAlgn="base">
              <a:spcBef>
                <a:spcPct val="0"/>
              </a:spcBef>
              <a:spcAft>
                <a:spcPct val="0"/>
              </a:spcAft>
            </a:pPr>
            <a:r>
              <a:rPr lang="zh-CN" altLang="en-US" sz="4100" b="1" dirty="0">
                <a:solidFill>
                  <a:srgbClr val="1F2B6C"/>
                </a:solidFill>
                <a:latin typeface="微软雅黑" panose="020B0503020204020204" charset="-122"/>
                <a:ea typeface="微软雅黑" panose="020B0503020204020204" charset="-122"/>
                <a:cs typeface="宋体" panose="02010600030101010101" pitchFamily="2" charset="-122"/>
              </a:rPr>
              <a:t>目 录</a:t>
            </a:r>
            <a:endParaRPr lang="en-US" altLang="zh-CN" sz="4100" b="1" dirty="0">
              <a:solidFill>
                <a:srgbClr val="1F2B6C"/>
              </a:solidFill>
              <a:latin typeface="微软雅黑" panose="020B0503020204020204" charset="-122"/>
              <a:ea typeface="微软雅黑" panose="020B0503020204020204" charset="-122"/>
              <a:cs typeface="宋体" panose="02010600030101010101" pitchFamily="2" charset="-122"/>
            </a:endParaRPr>
          </a:p>
        </p:txBody>
      </p:sp>
      <p:graphicFrame>
        <p:nvGraphicFramePr>
          <p:cNvPr id="4194304" name="图表 48"/>
          <p:cNvGraphicFramePr/>
          <p:nvPr/>
        </p:nvGraphicFramePr>
        <p:xfrm>
          <a:off x="549636" y="1500997"/>
          <a:ext cx="5886007" cy="3924005"/>
        </p:xfrm>
        <a:graphic>
          <a:graphicData uri="http://schemas.openxmlformats.org/drawingml/2006/chart">
            <c:chart xmlns:c="http://schemas.openxmlformats.org/drawingml/2006/chart" xmlns:r="http://schemas.openxmlformats.org/officeDocument/2006/relationships" r:id="rId1"/>
          </a:graphicData>
        </a:graphic>
      </p:graphicFrame>
      <p:sp>
        <p:nvSpPr>
          <p:cNvPr id="1048627" name="Google Shape;174;p26"/>
          <p:cNvSpPr/>
          <p:nvPr/>
        </p:nvSpPr>
        <p:spPr>
          <a:xfrm>
            <a:off x="6245558" y="5142802"/>
            <a:ext cx="828000" cy="828000"/>
          </a:xfrm>
          <a:prstGeom prst="ellipse">
            <a:avLst/>
          </a:prstGeom>
          <a:solidFill>
            <a:schemeClr val="accent6"/>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28" name="Google Shape;186;p26"/>
          <p:cNvSpPr txBox="1"/>
          <p:nvPr/>
        </p:nvSpPr>
        <p:spPr>
          <a:xfrm>
            <a:off x="6298733" y="5274602"/>
            <a:ext cx="719200" cy="5608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600"/>
              <a:buFont typeface="Montserrat" panose="00000500000000000000"/>
              <a:buNone/>
              <a:defRPr sz="2135" b="1" i="0" u="none" strike="noStrike" cap="none">
                <a:solidFill>
                  <a:schemeClr val="dk1"/>
                </a:solidFill>
                <a:latin typeface="Montserrat" panose="00000500000000000000"/>
                <a:ea typeface="Montserrat" panose="00000500000000000000"/>
                <a:cs typeface="Montserrat" panose="00000500000000000000"/>
                <a:sym typeface="Montserrat" panose="00000500000000000000"/>
              </a:defRPr>
            </a:lvl1pPr>
            <a:lvl2pPr marR="0" lvl="1" algn="ctr" rtl="0">
              <a:lnSpc>
                <a:spcPct val="100000"/>
              </a:lnSpc>
              <a:spcBef>
                <a:spcPts val="0"/>
              </a:spcBef>
              <a:spcAft>
                <a:spcPts val="0"/>
              </a:spcAft>
              <a:buClr>
                <a:schemeClr val="dk1"/>
              </a:buClr>
              <a:buSzPts val="1600"/>
              <a:buFont typeface="Montserrat" panose="00000500000000000000"/>
              <a:buNone/>
              <a:defRPr sz="2135" b="1" i="0" u="none" strike="noStrike" cap="none">
                <a:solidFill>
                  <a:schemeClr val="dk1"/>
                </a:solidFill>
                <a:latin typeface="Montserrat" panose="00000500000000000000"/>
                <a:ea typeface="Montserrat" panose="00000500000000000000"/>
                <a:cs typeface="Montserrat" panose="00000500000000000000"/>
                <a:sym typeface="Montserrat" panose="00000500000000000000"/>
              </a:defRPr>
            </a:lvl2pPr>
            <a:lvl3pPr marR="0" lvl="2" algn="ctr" rtl="0">
              <a:lnSpc>
                <a:spcPct val="100000"/>
              </a:lnSpc>
              <a:spcBef>
                <a:spcPts val="0"/>
              </a:spcBef>
              <a:spcAft>
                <a:spcPts val="0"/>
              </a:spcAft>
              <a:buClr>
                <a:schemeClr val="dk1"/>
              </a:buClr>
              <a:buSzPts val="1600"/>
              <a:buFont typeface="Montserrat" panose="00000500000000000000"/>
              <a:buNone/>
              <a:defRPr sz="2135" b="1" i="0" u="none" strike="noStrike" cap="none">
                <a:solidFill>
                  <a:schemeClr val="dk1"/>
                </a:solidFill>
                <a:latin typeface="Montserrat" panose="00000500000000000000"/>
                <a:ea typeface="Montserrat" panose="00000500000000000000"/>
                <a:cs typeface="Montserrat" panose="00000500000000000000"/>
                <a:sym typeface="Montserrat" panose="00000500000000000000"/>
              </a:defRPr>
            </a:lvl3pPr>
            <a:lvl4pPr marR="0" lvl="3" algn="ctr" rtl="0">
              <a:lnSpc>
                <a:spcPct val="100000"/>
              </a:lnSpc>
              <a:spcBef>
                <a:spcPts val="0"/>
              </a:spcBef>
              <a:spcAft>
                <a:spcPts val="0"/>
              </a:spcAft>
              <a:buClr>
                <a:schemeClr val="dk1"/>
              </a:buClr>
              <a:buSzPts val="1600"/>
              <a:buFont typeface="Montserrat" panose="00000500000000000000"/>
              <a:buNone/>
              <a:defRPr sz="2135" b="1" i="0" u="none" strike="noStrike" cap="none">
                <a:solidFill>
                  <a:schemeClr val="dk1"/>
                </a:solidFill>
                <a:latin typeface="Montserrat" panose="00000500000000000000"/>
                <a:ea typeface="Montserrat" panose="00000500000000000000"/>
                <a:cs typeface="Montserrat" panose="00000500000000000000"/>
                <a:sym typeface="Montserrat" panose="00000500000000000000"/>
              </a:defRPr>
            </a:lvl4pPr>
            <a:lvl5pPr marR="0" lvl="4" algn="ctr" rtl="0">
              <a:lnSpc>
                <a:spcPct val="100000"/>
              </a:lnSpc>
              <a:spcBef>
                <a:spcPts val="0"/>
              </a:spcBef>
              <a:spcAft>
                <a:spcPts val="0"/>
              </a:spcAft>
              <a:buClr>
                <a:schemeClr val="dk1"/>
              </a:buClr>
              <a:buSzPts val="1600"/>
              <a:buFont typeface="Montserrat" panose="00000500000000000000"/>
              <a:buNone/>
              <a:defRPr sz="2135" b="1" i="0" u="none" strike="noStrike" cap="none">
                <a:solidFill>
                  <a:schemeClr val="dk1"/>
                </a:solidFill>
                <a:latin typeface="Montserrat" panose="00000500000000000000"/>
                <a:ea typeface="Montserrat" panose="00000500000000000000"/>
                <a:cs typeface="Montserrat" panose="00000500000000000000"/>
                <a:sym typeface="Montserrat" panose="00000500000000000000"/>
              </a:defRPr>
            </a:lvl5pPr>
            <a:lvl6pPr marR="0" lvl="5" algn="ctr" rtl="0">
              <a:lnSpc>
                <a:spcPct val="100000"/>
              </a:lnSpc>
              <a:spcBef>
                <a:spcPts val="0"/>
              </a:spcBef>
              <a:spcAft>
                <a:spcPts val="0"/>
              </a:spcAft>
              <a:buClr>
                <a:schemeClr val="dk1"/>
              </a:buClr>
              <a:buSzPts val="1600"/>
              <a:buFont typeface="Montserrat" panose="00000500000000000000"/>
              <a:buNone/>
              <a:defRPr sz="2135" b="1" i="0" u="none" strike="noStrike" cap="none">
                <a:solidFill>
                  <a:schemeClr val="dk1"/>
                </a:solidFill>
                <a:latin typeface="Montserrat" panose="00000500000000000000"/>
                <a:ea typeface="Montserrat" panose="00000500000000000000"/>
                <a:cs typeface="Montserrat" panose="00000500000000000000"/>
                <a:sym typeface="Montserrat" panose="00000500000000000000"/>
              </a:defRPr>
            </a:lvl6pPr>
            <a:lvl7pPr marR="0" lvl="6" algn="ctr" rtl="0">
              <a:lnSpc>
                <a:spcPct val="100000"/>
              </a:lnSpc>
              <a:spcBef>
                <a:spcPts val="0"/>
              </a:spcBef>
              <a:spcAft>
                <a:spcPts val="0"/>
              </a:spcAft>
              <a:buClr>
                <a:schemeClr val="dk1"/>
              </a:buClr>
              <a:buSzPts val="1600"/>
              <a:buFont typeface="Montserrat" panose="00000500000000000000"/>
              <a:buNone/>
              <a:defRPr sz="2135" b="1" i="0" u="none" strike="noStrike" cap="none">
                <a:solidFill>
                  <a:schemeClr val="dk1"/>
                </a:solidFill>
                <a:latin typeface="Montserrat" panose="00000500000000000000"/>
                <a:ea typeface="Montserrat" panose="00000500000000000000"/>
                <a:cs typeface="Montserrat" panose="00000500000000000000"/>
                <a:sym typeface="Montserrat" panose="00000500000000000000"/>
              </a:defRPr>
            </a:lvl7pPr>
            <a:lvl8pPr marR="0" lvl="7" algn="ctr" rtl="0">
              <a:lnSpc>
                <a:spcPct val="100000"/>
              </a:lnSpc>
              <a:spcBef>
                <a:spcPts val="0"/>
              </a:spcBef>
              <a:spcAft>
                <a:spcPts val="0"/>
              </a:spcAft>
              <a:buClr>
                <a:schemeClr val="dk1"/>
              </a:buClr>
              <a:buSzPts val="1600"/>
              <a:buFont typeface="Montserrat" panose="00000500000000000000"/>
              <a:buNone/>
              <a:defRPr sz="2135" b="1" i="0" u="none" strike="noStrike" cap="none">
                <a:solidFill>
                  <a:schemeClr val="dk1"/>
                </a:solidFill>
                <a:latin typeface="Montserrat" panose="00000500000000000000"/>
                <a:ea typeface="Montserrat" panose="00000500000000000000"/>
                <a:cs typeface="Montserrat" panose="00000500000000000000"/>
                <a:sym typeface="Montserrat" panose="00000500000000000000"/>
              </a:defRPr>
            </a:lvl8pPr>
            <a:lvl9pPr marR="0" lvl="8" algn="ctr" rtl="0">
              <a:lnSpc>
                <a:spcPct val="100000"/>
              </a:lnSpc>
              <a:spcBef>
                <a:spcPts val="0"/>
              </a:spcBef>
              <a:spcAft>
                <a:spcPts val="0"/>
              </a:spcAft>
              <a:buClr>
                <a:schemeClr val="dk1"/>
              </a:buClr>
              <a:buSzPts val="1600"/>
              <a:buFont typeface="Montserrat" panose="00000500000000000000"/>
              <a:buNone/>
              <a:defRPr sz="2135" b="1" i="0" u="none" strike="noStrike" cap="none">
                <a:solidFill>
                  <a:schemeClr val="dk1"/>
                </a:solidFill>
                <a:latin typeface="Montserrat" panose="00000500000000000000"/>
                <a:ea typeface="Montserrat" panose="00000500000000000000"/>
                <a:cs typeface="Montserrat" panose="00000500000000000000"/>
                <a:sym typeface="Montserrat" panose="00000500000000000000"/>
              </a:defRPr>
            </a:lvl9pPr>
          </a:lstStyle>
          <a:p>
            <a:pPr defTabSz="914400"/>
            <a:r>
              <a:rPr lang="en-GB" kern="0" dirty="0">
                <a:solidFill>
                  <a:schemeClr val="lt1"/>
                </a:solidFill>
              </a:rPr>
              <a:t>04</a:t>
            </a:r>
            <a:endParaRPr lang="en-GB" kern="0" dirty="0">
              <a:solidFill>
                <a:schemeClr val="lt1"/>
              </a:solidFill>
            </a:endParaRPr>
          </a:p>
        </p:txBody>
      </p:sp>
      <p:sp>
        <p:nvSpPr>
          <p:cNvPr id="2" name="文本框 44"/>
          <p:cNvSpPr txBox="1"/>
          <p:nvPr/>
        </p:nvSpPr>
        <p:spPr>
          <a:xfrm>
            <a:off x="7811633" y="5312182"/>
            <a:ext cx="4243653" cy="523220"/>
          </a:xfrm>
          <a:prstGeom prst="rect">
            <a:avLst/>
          </a:prstGeom>
          <a:noFill/>
        </p:spPr>
        <p:txBody>
          <a:bodyPr wrap="square" rtlCol="0">
            <a:spAutoFit/>
          </a:bodyPr>
          <a:lstStyle/>
          <a:p>
            <a:pPr defTabSz="914400"/>
            <a:r>
              <a:rPr lang="zh-CN" altLang="en-US" sz="2800" b="1" dirty="0">
                <a:solidFill>
                  <a:srgbClr val="1F2B6C"/>
                </a:solidFill>
                <a:latin typeface="思源黑体 CN Heavy" pitchFamily="34" charset="-122"/>
                <a:ea typeface="思源黑体 CN Heavy" pitchFamily="34" charset="-122"/>
              </a:rPr>
              <a:t>总结</a:t>
            </a:r>
            <a:endParaRPr lang="zh-CN" altLang="en-US" sz="2800" b="1" dirty="0">
              <a:solidFill>
                <a:srgbClr val="1F2B6C"/>
              </a:solidFill>
              <a:latin typeface="思源黑体 CN Heavy" pitchFamily="34" charset="-122"/>
              <a:ea typeface="思源黑体 CN Heavy" pitchFamily="34" charset="-122"/>
            </a:endParaRPr>
          </a:p>
        </p:txBody>
      </p:sp>
      <p:sp>
        <p:nvSpPr>
          <p:cNvPr id="3" name="文本框 42"/>
          <p:cNvSpPr txBox="1"/>
          <p:nvPr/>
        </p:nvSpPr>
        <p:spPr>
          <a:xfrm>
            <a:off x="7811632" y="3927653"/>
            <a:ext cx="4243653" cy="954107"/>
          </a:xfrm>
          <a:prstGeom prst="rect">
            <a:avLst/>
          </a:prstGeom>
          <a:noFill/>
        </p:spPr>
        <p:txBody>
          <a:bodyPr wrap="square" rtlCol="0">
            <a:spAutoFit/>
          </a:bodyPr>
          <a:lstStyle/>
          <a:p>
            <a:r>
              <a:rPr lang="zh-CN" altLang="en-US" sz="2800" b="1" dirty="0"/>
              <a:t>现代化进程中我们的思考</a:t>
            </a:r>
            <a:endParaRPr lang="en-US" altLang="zh-CN" sz="2800" b="1" dirty="0"/>
          </a:p>
          <a:p>
            <a:pPr defTabSz="914400"/>
            <a:endParaRPr lang="zh-CN" altLang="en-US" sz="2800" b="1" dirty="0">
              <a:solidFill>
                <a:srgbClr val="1F2B6C"/>
              </a:solidFill>
              <a:latin typeface="思源黑体 CN Heavy" pitchFamily="34" charset="-122"/>
              <a:ea typeface="思源黑体 CN Heavy"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048626"/>
                                        </p:tgtEl>
                                        <p:attrNameLst>
                                          <p:attrName>style.visibility</p:attrName>
                                        </p:attrNameLst>
                                      </p:cBhvr>
                                      <p:to>
                                        <p:strVal val="visible"/>
                                      </p:to>
                                    </p:set>
                                    <p:animEffect transition="in" filter="fade">
                                      <p:cBhvr>
                                        <p:cTn id="7" dur="750"/>
                                        <p:tgtEl>
                                          <p:spTgt spid="1048626"/>
                                        </p:tgtEl>
                                      </p:cBhvr>
                                    </p:animEffect>
                                    <p:anim calcmode="lin" valueType="num">
                                      <p:cBhvr>
                                        <p:cTn id="8" dur="750" fill="hold"/>
                                        <p:tgtEl>
                                          <p:spTgt spid="1048626"/>
                                        </p:tgtEl>
                                        <p:attrNameLst>
                                          <p:attrName>ppt_x</p:attrName>
                                        </p:attrNameLst>
                                      </p:cBhvr>
                                      <p:tavLst>
                                        <p:tav tm="0">
                                          <p:val>
                                            <p:strVal val="#ppt_x"/>
                                          </p:val>
                                        </p:tav>
                                        <p:tav tm="100000">
                                          <p:val>
                                            <p:strVal val="#ppt_x"/>
                                          </p:val>
                                        </p:tav>
                                      </p:tavLst>
                                    </p:anim>
                                    <p:anim calcmode="lin" valueType="num">
                                      <p:cBhvr>
                                        <p:cTn id="9" dur="750" fill="hold"/>
                                        <p:tgtEl>
                                          <p:spTgt spid="104862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1048623"/>
                                        </p:tgtEl>
                                        <p:attrNameLst>
                                          <p:attrName>style.visibility</p:attrName>
                                        </p:attrNameLst>
                                      </p:cBhvr>
                                      <p:to>
                                        <p:strVal val="visible"/>
                                      </p:to>
                                    </p:set>
                                    <p:animEffect transition="in" filter="wipe(left)">
                                      <p:cBhvr>
                                        <p:cTn id="13" dur="500"/>
                                        <p:tgtEl>
                                          <p:spTgt spid="1048623"/>
                                        </p:tgtEl>
                                      </p:cBhvr>
                                    </p:animEffect>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1048624"/>
                                        </p:tgtEl>
                                        <p:attrNameLst>
                                          <p:attrName>style.visibility</p:attrName>
                                        </p:attrNameLst>
                                      </p:cBhvr>
                                      <p:to>
                                        <p:strVal val="visible"/>
                                      </p:to>
                                    </p:set>
                                    <p:animEffect transition="in" filter="wipe(left)">
                                      <p:cBhvr>
                                        <p:cTn id="17" dur="500"/>
                                        <p:tgtEl>
                                          <p:spTgt spid="1048624"/>
                                        </p:tgtEl>
                                      </p:cBhvr>
                                    </p:animEffect>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left)">
                                      <p:cBhvr>
                                        <p:cTn id="21" dur="500"/>
                                        <p:tgtEl>
                                          <p:spTgt spid="3"/>
                                        </p:tgtEl>
                                      </p:cBhvr>
                                    </p:animEffect>
                                  </p:childTnLst>
                                </p:cTn>
                              </p:par>
                            </p:childTnLst>
                          </p:cTn>
                        </p:par>
                        <p:par>
                          <p:cTn id="22" fill="hold">
                            <p:stCondLst>
                              <p:cond delay="2500"/>
                            </p:stCondLst>
                            <p:childTnLst>
                              <p:par>
                                <p:cTn id="23" presetID="22" presetClass="entr" presetSubtype="8" fill="hold" grpId="0"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left)">
                                      <p:cBhvr>
                                        <p:cTn id="2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23" grpId="0"/>
      <p:bldP spid="1048624" grpId="0"/>
      <p:bldP spid="1048626" grpId="0"/>
      <p:bldP spid="2" grpId="0"/>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文本框 14"/>
          <p:cNvSpPr txBox="1"/>
          <p:nvPr/>
        </p:nvSpPr>
        <p:spPr>
          <a:xfrm>
            <a:off x="638810" y="1848485"/>
            <a:ext cx="10914380" cy="4688205"/>
          </a:xfrm>
          <a:prstGeom prst="rect">
            <a:avLst/>
          </a:prstGeom>
          <a:noFill/>
        </p:spPr>
        <p:txBody>
          <a:bodyPr wrap="square" lIns="68580" tIns="34290" rIns="68580" bIns="34290" rtlCol="0">
            <a:noAutofit/>
          </a:bodyPr>
          <a:lstStyle/>
          <a:p>
            <a:r>
              <a:rPr lang="zh-CN" altLang="en-US" sz="3600" dirty="0"/>
              <a:t>    </a:t>
            </a:r>
            <a:r>
              <a:rPr lang="en-US" altLang="zh-CN" sz="3600" dirty="0"/>
              <a:t>	</a:t>
            </a:r>
            <a:r>
              <a:rPr lang="zh-CN" altLang="en-US" sz="3600" dirty="0"/>
              <a:t>这是什么</a:t>
            </a:r>
            <a:r>
              <a:rPr lang="en-US" altLang="zh-CN" sz="3600" dirty="0"/>
              <a:t>? </a:t>
            </a:r>
            <a:endParaRPr lang="en-US" altLang="zh-CN" sz="3600" dirty="0"/>
          </a:p>
          <a:p>
            <a:pPr marL="457200" lvl="1" indent="457200"/>
            <a:r>
              <a:rPr lang="zh-CN" altLang="en-US" sz="3600" dirty="0"/>
              <a:t>例子：刺激战场测试阶段不能充值</a:t>
            </a:r>
            <a:r>
              <a:rPr lang="en-US" altLang="zh-CN" sz="3600" dirty="0"/>
              <a:t>,</a:t>
            </a:r>
            <a:r>
              <a:rPr lang="zh-CN" altLang="en-US" sz="3600" dirty="0"/>
              <a:t>怪物猎人</a:t>
            </a:r>
            <a:r>
              <a:rPr lang="en-US" altLang="zh-CN" sz="3600" dirty="0" err="1"/>
              <a:t>wegame</a:t>
            </a:r>
            <a:r>
              <a:rPr lang="zh-CN" altLang="en-US" sz="3600" dirty="0"/>
              <a:t>推出一周之内暴毙</a:t>
            </a:r>
            <a:endParaRPr lang="en-US" altLang="zh-CN" sz="3600" dirty="0"/>
          </a:p>
          <a:p>
            <a:endParaRPr lang="en-US" altLang="zh-CN" sz="3600" dirty="0"/>
          </a:p>
          <a:p>
            <a:r>
              <a:rPr lang="zh-CN" altLang="en-US" sz="3600" dirty="0"/>
              <a:t>     </a:t>
            </a:r>
            <a:r>
              <a:rPr lang="en-US" altLang="zh-CN" sz="3600" dirty="0"/>
              <a:t>	</a:t>
            </a:r>
            <a:r>
              <a:rPr lang="zh-CN" altLang="en-US" sz="3600" dirty="0"/>
              <a:t>推出的目的：打击山寨盗版和套皮游戏、精选内容精品的游戏，后续中宣部还推出审查评分制，进一步规范了游戏内容相关的规定。</a:t>
            </a:r>
            <a:endParaRPr lang="en-US" altLang="zh-CN" sz="3600" dirty="0"/>
          </a:p>
          <a:p>
            <a:endParaRPr lang="en-US" altLang="zh-CN" sz="3600" dirty="0"/>
          </a:p>
          <a:p>
            <a:endParaRPr lang="en-US" altLang="zh-CN" sz="3600" dirty="0"/>
          </a:p>
          <a:p>
            <a:endParaRPr lang="zh-CN" altLang="en-US" sz="3600" dirty="0"/>
          </a:p>
        </p:txBody>
      </p:sp>
      <p:sp>
        <p:nvSpPr>
          <p:cNvPr id="1048647" name="文本框 15"/>
          <p:cNvSpPr txBox="1"/>
          <p:nvPr/>
        </p:nvSpPr>
        <p:spPr>
          <a:xfrm>
            <a:off x="638857" y="480193"/>
            <a:ext cx="2613536" cy="807913"/>
          </a:xfrm>
          <a:prstGeom prst="rect">
            <a:avLst/>
          </a:prstGeom>
          <a:noFill/>
        </p:spPr>
        <p:txBody>
          <a:bodyPr wrap="none" lIns="68580" tIns="34290" rIns="68580" bIns="34290" rtlCol="0">
            <a:spAutoFit/>
          </a:bodyPr>
          <a:lstStyle/>
          <a:p>
            <a:r>
              <a:rPr kumimoji="1" lang="zh-CN" altLang="en-US" sz="4800" b="1" dirty="0">
                <a:solidFill>
                  <a:srgbClr val="595959"/>
                </a:solidFill>
              </a:rPr>
              <a:t>版号制度</a:t>
            </a:r>
            <a:endParaRPr kumimoji="1" lang="zh-CN" altLang="en-US" sz="48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文本框 14"/>
          <p:cNvSpPr txBox="1"/>
          <p:nvPr/>
        </p:nvSpPr>
        <p:spPr>
          <a:xfrm>
            <a:off x="706092" y="1140188"/>
            <a:ext cx="10914286" cy="4500245"/>
          </a:xfrm>
          <a:prstGeom prst="rect">
            <a:avLst/>
          </a:prstGeom>
          <a:noFill/>
        </p:spPr>
        <p:txBody>
          <a:bodyPr wrap="square" lIns="68580" tIns="34290" rIns="68580" bIns="34290" rtlCol="0">
            <a:spAutoFit/>
          </a:bodyPr>
          <a:lstStyle/>
          <a:p>
            <a:pPr>
              <a:lnSpc>
                <a:spcPct val="150000"/>
              </a:lnSpc>
            </a:pPr>
            <a:r>
              <a:rPr lang="zh-CN" altLang="en-US" sz="2400" b="0" i="0" dirty="0">
                <a:solidFill>
                  <a:srgbClr val="000000"/>
                </a:solidFill>
                <a:effectLst/>
                <a:latin typeface="微软雅黑" panose="020B0503020204020204" charset="-122"/>
                <a:ea typeface="微软雅黑" panose="020B0503020204020204" charset="-122"/>
              </a:rPr>
              <a:t>       从 </a:t>
            </a:r>
            <a:r>
              <a:rPr lang="en-US" altLang="zh-CN" sz="2400" b="0" i="0" dirty="0">
                <a:solidFill>
                  <a:srgbClr val="000000"/>
                </a:solidFill>
                <a:effectLst/>
                <a:latin typeface="微软雅黑" panose="020B0503020204020204" charset="-122"/>
                <a:ea typeface="微软雅黑" panose="020B0503020204020204" charset="-122"/>
              </a:rPr>
              <a:t>2016</a:t>
            </a:r>
            <a:r>
              <a:rPr lang="zh-CN" altLang="en-US" sz="2400" b="0" i="0" dirty="0">
                <a:solidFill>
                  <a:srgbClr val="000000"/>
                </a:solidFill>
                <a:effectLst/>
                <a:latin typeface="微软雅黑" panose="020B0503020204020204" charset="-122"/>
                <a:ea typeface="微软雅黑" panose="020B0503020204020204" charset="-122"/>
              </a:rPr>
              <a:t>年</a:t>
            </a:r>
            <a:r>
              <a:rPr lang="en-US" altLang="zh-CN" sz="2400" b="0" i="0" dirty="0">
                <a:solidFill>
                  <a:srgbClr val="000000"/>
                </a:solidFill>
                <a:effectLst/>
                <a:latin typeface="微软雅黑" panose="020B0503020204020204" charset="-122"/>
                <a:ea typeface="微软雅黑" panose="020B0503020204020204" charset="-122"/>
              </a:rPr>
              <a:t>7</a:t>
            </a:r>
            <a:r>
              <a:rPr lang="zh-CN" altLang="en-US" sz="2400" b="0" i="0" dirty="0">
                <a:solidFill>
                  <a:srgbClr val="000000"/>
                </a:solidFill>
                <a:effectLst/>
                <a:latin typeface="微软雅黑" panose="020B0503020204020204" charset="-122"/>
                <a:ea typeface="微软雅黑" panose="020B0503020204020204" charset="-122"/>
              </a:rPr>
              <a:t>月</a:t>
            </a:r>
            <a:r>
              <a:rPr lang="en-US" altLang="zh-CN" sz="2400" b="0" i="0" dirty="0">
                <a:solidFill>
                  <a:srgbClr val="000000"/>
                </a:solidFill>
                <a:effectLst/>
                <a:latin typeface="微软雅黑" panose="020B0503020204020204" charset="-122"/>
                <a:ea typeface="微软雅黑" panose="020B0503020204020204" charset="-122"/>
              </a:rPr>
              <a:t>1</a:t>
            </a:r>
            <a:r>
              <a:rPr lang="zh-CN" altLang="en-US" sz="2400" b="0" i="0" dirty="0">
                <a:solidFill>
                  <a:srgbClr val="000000"/>
                </a:solidFill>
                <a:effectLst/>
                <a:latin typeface="微软雅黑" panose="020B0503020204020204" charset="-122"/>
                <a:ea typeface="微软雅黑" panose="020B0503020204020204" charset="-122"/>
              </a:rPr>
              <a:t>日起，所有的手游都必须要申请版号才能运营要申请版号之前，需要</a:t>
            </a:r>
            <a:endParaRPr lang="en-US" altLang="zh-CN" sz="2400" b="0" i="0" dirty="0">
              <a:solidFill>
                <a:srgbClr val="000000"/>
              </a:solidFill>
              <a:effectLst/>
              <a:latin typeface="微软雅黑" panose="020B0503020204020204" charset="-122"/>
              <a:ea typeface="微软雅黑" panose="020B0503020204020204" charset="-122"/>
            </a:endParaRPr>
          </a:p>
          <a:p>
            <a:pPr>
              <a:lnSpc>
                <a:spcPct val="150000"/>
              </a:lnSpc>
            </a:pPr>
            <a:r>
              <a:rPr lang="en-US" altLang="zh-CN" sz="2400" b="0" i="0" dirty="0">
                <a:solidFill>
                  <a:srgbClr val="000000"/>
                </a:solidFill>
                <a:effectLst/>
                <a:latin typeface="微软雅黑" panose="020B0503020204020204" charset="-122"/>
                <a:ea typeface="微软雅黑" panose="020B0503020204020204" charset="-122"/>
              </a:rPr>
              <a:t>1</a:t>
            </a:r>
            <a:r>
              <a:rPr lang="zh-CN" altLang="en-US" sz="2400" b="0" i="0" dirty="0">
                <a:solidFill>
                  <a:srgbClr val="000000"/>
                </a:solidFill>
                <a:effectLst/>
                <a:latin typeface="微软雅黑" panose="020B0503020204020204" charset="-122"/>
                <a:ea typeface="微软雅黑" panose="020B0503020204020204" charset="-122"/>
              </a:rPr>
              <a:t>、先申请文网文 和 软件著作权 </a:t>
            </a:r>
            <a:endParaRPr lang="en-US" altLang="zh-CN" sz="2400" b="0" i="0" dirty="0">
              <a:solidFill>
                <a:srgbClr val="000000"/>
              </a:solidFill>
              <a:effectLst/>
              <a:latin typeface="微软雅黑" panose="020B0503020204020204" charset="-122"/>
              <a:ea typeface="微软雅黑" panose="020B0503020204020204" charset="-122"/>
            </a:endParaRPr>
          </a:p>
          <a:p>
            <a:pPr>
              <a:lnSpc>
                <a:spcPct val="150000"/>
              </a:lnSpc>
            </a:pPr>
            <a:r>
              <a:rPr lang="en-US" altLang="zh-CN" sz="2400" b="0" i="0" dirty="0">
                <a:solidFill>
                  <a:srgbClr val="000000"/>
                </a:solidFill>
                <a:effectLst/>
                <a:latin typeface="微软雅黑" panose="020B0503020204020204" charset="-122"/>
                <a:ea typeface="微软雅黑" panose="020B0503020204020204" charset="-122"/>
              </a:rPr>
              <a:t>2</a:t>
            </a:r>
            <a:r>
              <a:rPr lang="zh-CN" altLang="en-US" sz="2400" b="0" i="0" dirty="0">
                <a:solidFill>
                  <a:srgbClr val="000000"/>
                </a:solidFill>
                <a:effectLst/>
                <a:latin typeface="微软雅黑" panose="020B0503020204020204" charset="-122"/>
                <a:ea typeface="微软雅黑" panose="020B0503020204020204" charset="-122"/>
              </a:rPr>
              <a:t>、通过后再申请</a:t>
            </a:r>
            <a:r>
              <a:rPr lang="en-US" altLang="zh-CN" sz="2400" b="0" i="0" dirty="0">
                <a:solidFill>
                  <a:srgbClr val="000000"/>
                </a:solidFill>
                <a:effectLst/>
                <a:latin typeface="微软雅黑" panose="020B0503020204020204" charset="-122"/>
                <a:ea typeface="微软雅黑" panose="020B0503020204020204" charset="-122"/>
              </a:rPr>
              <a:t>ICP</a:t>
            </a:r>
            <a:r>
              <a:rPr lang="zh-CN" altLang="en-US" sz="2400" b="0" i="0" dirty="0">
                <a:solidFill>
                  <a:srgbClr val="000000"/>
                </a:solidFill>
                <a:effectLst/>
                <a:latin typeface="微软雅黑" panose="020B0503020204020204" charset="-122"/>
                <a:ea typeface="微软雅黑" panose="020B0503020204020204" charset="-122"/>
              </a:rPr>
              <a:t>许可证</a:t>
            </a:r>
            <a:endParaRPr lang="en-US" altLang="zh-CN" sz="2400" b="0" i="0" dirty="0">
              <a:solidFill>
                <a:srgbClr val="000000"/>
              </a:solidFill>
              <a:effectLst/>
              <a:latin typeface="微软雅黑" panose="020B0503020204020204" charset="-122"/>
              <a:ea typeface="微软雅黑" panose="020B0503020204020204" charset="-122"/>
            </a:endParaRPr>
          </a:p>
          <a:p>
            <a:pPr>
              <a:lnSpc>
                <a:spcPct val="150000"/>
              </a:lnSpc>
            </a:pPr>
            <a:r>
              <a:rPr lang="en-US" altLang="zh-CN" sz="2400" b="0" i="0" dirty="0">
                <a:solidFill>
                  <a:srgbClr val="000000"/>
                </a:solidFill>
                <a:effectLst/>
                <a:latin typeface="微软雅黑" panose="020B0503020204020204" charset="-122"/>
                <a:ea typeface="微软雅黑" panose="020B0503020204020204" charset="-122"/>
              </a:rPr>
              <a:t>3</a:t>
            </a:r>
            <a:r>
              <a:rPr lang="zh-CN" altLang="en-US" sz="2400" b="0" i="0" dirty="0">
                <a:solidFill>
                  <a:srgbClr val="000000"/>
                </a:solidFill>
                <a:effectLst/>
                <a:latin typeface="微软雅黑" panose="020B0503020204020204" charset="-122"/>
                <a:ea typeface="微软雅黑" panose="020B0503020204020204" charset="-122"/>
              </a:rPr>
              <a:t>、通过后才能进行文网游备案，并申请版号</a:t>
            </a:r>
            <a:r>
              <a:rPr lang="en-US" altLang="zh-CN" sz="2400" b="0" i="0" dirty="0">
                <a:solidFill>
                  <a:srgbClr val="000000"/>
                </a:solidFill>
                <a:effectLst/>
                <a:latin typeface="微软雅黑" panose="020B0503020204020204" charset="-122"/>
                <a:ea typeface="微软雅黑" panose="020B0503020204020204" charset="-122"/>
              </a:rPr>
              <a:t>.</a:t>
            </a:r>
            <a:endParaRPr lang="en-US" altLang="zh-CN" sz="2400" b="0" i="0" dirty="0">
              <a:solidFill>
                <a:srgbClr val="000000"/>
              </a:solidFill>
              <a:effectLst/>
              <a:latin typeface="微软雅黑" panose="020B0503020204020204" charset="-122"/>
              <a:ea typeface="微软雅黑" panose="020B0503020204020204" charset="-122"/>
            </a:endParaRPr>
          </a:p>
          <a:p>
            <a:pPr>
              <a:lnSpc>
                <a:spcPct val="150000"/>
              </a:lnSpc>
            </a:pPr>
            <a:r>
              <a:rPr lang="zh-CN" altLang="en-US" sz="2400" b="0" i="0" dirty="0">
                <a:solidFill>
                  <a:srgbClr val="000000"/>
                </a:solidFill>
                <a:effectLst/>
                <a:latin typeface="微软雅黑" panose="020B0503020204020204" charset="-122"/>
                <a:ea typeface="微软雅黑" panose="020B0503020204020204" charset="-122"/>
              </a:rPr>
              <a:t>       版号相当于游戏的准生证或者营业执照，是保护开发者著作权的法律文件，也是国家允许游戏出版上线运营的批准文件。</a:t>
            </a:r>
            <a:endParaRPr lang="zh-CN" altLang="en-US" sz="2400" b="0" i="0" dirty="0">
              <a:solidFill>
                <a:srgbClr val="000000"/>
              </a:solidFill>
              <a:effectLst/>
              <a:latin typeface="微软雅黑" panose="020B0503020204020204" charset="-122"/>
              <a:ea typeface="微软雅黑" panose="020B0503020204020204" charset="-122"/>
            </a:endParaRPr>
          </a:p>
          <a:p>
            <a:pPr indent="457200">
              <a:lnSpc>
                <a:spcPct val="150000"/>
              </a:lnSpc>
            </a:pPr>
            <a:endParaRPr lang="zh-CN" altLang="en-US" sz="2400" dirty="0"/>
          </a:p>
        </p:txBody>
      </p:sp>
      <p:sp>
        <p:nvSpPr>
          <p:cNvPr id="1048647" name="文本框 15"/>
          <p:cNvSpPr txBox="1"/>
          <p:nvPr/>
        </p:nvSpPr>
        <p:spPr>
          <a:xfrm>
            <a:off x="706092" y="332275"/>
            <a:ext cx="2613536" cy="807913"/>
          </a:xfrm>
          <a:prstGeom prst="rect">
            <a:avLst/>
          </a:prstGeom>
          <a:noFill/>
        </p:spPr>
        <p:txBody>
          <a:bodyPr wrap="none" lIns="68580" tIns="34290" rIns="68580" bIns="34290" rtlCol="0">
            <a:spAutoFit/>
          </a:bodyPr>
          <a:lstStyle/>
          <a:p>
            <a:r>
              <a:rPr kumimoji="1" lang="zh-CN" altLang="en-US" sz="4800" b="1" dirty="0">
                <a:solidFill>
                  <a:srgbClr val="595959"/>
                </a:solidFill>
              </a:rPr>
              <a:t>版号内容</a:t>
            </a:r>
            <a:endParaRPr kumimoji="1" lang="zh-CN" altLang="en-US" sz="48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文本框 14"/>
          <p:cNvSpPr txBox="1"/>
          <p:nvPr/>
        </p:nvSpPr>
        <p:spPr>
          <a:xfrm>
            <a:off x="638857" y="1848490"/>
            <a:ext cx="10914286" cy="3393237"/>
          </a:xfrm>
          <a:prstGeom prst="rect">
            <a:avLst/>
          </a:prstGeom>
          <a:noFill/>
        </p:spPr>
        <p:txBody>
          <a:bodyPr wrap="square" lIns="68580" tIns="34290" rIns="68580" bIns="34290" rtlCol="0">
            <a:spAutoFit/>
          </a:bodyPr>
          <a:lstStyle/>
          <a:p>
            <a:r>
              <a:rPr lang="zh-CN" altLang="en-US" sz="3600" dirty="0"/>
              <a:t>       一方面</a:t>
            </a:r>
            <a:r>
              <a:rPr lang="en-US" altLang="zh-CN" sz="3600" dirty="0"/>
              <a:t>,</a:t>
            </a:r>
            <a:r>
              <a:rPr lang="zh-CN" altLang="en-US" sz="3600" dirty="0"/>
              <a:t>打击了盗版套皮游戏对于行业的影响</a:t>
            </a:r>
            <a:endParaRPr lang="en-US" altLang="zh-CN" sz="3600" dirty="0"/>
          </a:p>
          <a:p>
            <a:endParaRPr lang="en-US" altLang="zh-CN" sz="3600" dirty="0"/>
          </a:p>
          <a:p>
            <a:r>
              <a:rPr lang="zh-CN" altLang="en-US" sz="3600" dirty="0"/>
              <a:t>       另一方面</a:t>
            </a:r>
            <a:r>
              <a:rPr lang="en-US" altLang="zh-CN" sz="3600" dirty="0"/>
              <a:t>,</a:t>
            </a:r>
            <a:r>
              <a:rPr lang="zh-CN" altLang="en-US" sz="3600" dirty="0"/>
              <a:t>很大程度上抑制了很多大小游戏厂商的游戏开发进度</a:t>
            </a:r>
            <a:r>
              <a:rPr lang="en-US" altLang="zh-CN" sz="3600" dirty="0"/>
              <a:t>,</a:t>
            </a:r>
            <a:r>
              <a:rPr lang="zh-CN" altLang="en-US" sz="3600" dirty="0"/>
              <a:t>对于小厂而言尤为明显</a:t>
            </a:r>
            <a:r>
              <a:rPr lang="en-US" altLang="zh-CN" sz="3600" dirty="0"/>
              <a:t>(</a:t>
            </a:r>
            <a:r>
              <a:rPr lang="zh-CN" altLang="en-US" sz="3600" dirty="0"/>
              <a:t>资金少</a:t>
            </a:r>
            <a:r>
              <a:rPr lang="en-US" altLang="zh-CN" sz="3600" dirty="0"/>
              <a:t>,</a:t>
            </a:r>
            <a:r>
              <a:rPr lang="zh-CN" altLang="en-US" sz="3600" dirty="0"/>
              <a:t>投入成本加大</a:t>
            </a:r>
            <a:r>
              <a:rPr lang="en-US" altLang="zh-CN" sz="3600" dirty="0"/>
              <a:t>,</a:t>
            </a:r>
            <a:r>
              <a:rPr lang="zh-CN" altLang="en-US" sz="3600" dirty="0"/>
              <a:t>开发风险加剧</a:t>
            </a:r>
            <a:r>
              <a:rPr lang="en-US" altLang="zh-CN" sz="3600" dirty="0"/>
              <a:t>),</a:t>
            </a:r>
            <a:r>
              <a:rPr lang="zh-CN" altLang="en-US" sz="3600" dirty="0"/>
              <a:t>精品游戏胎死腹中的情况不少见</a:t>
            </a:r>
            <a:r>
              <a:rPr lang="en-US" altLang="zh-CN" sz="3600" dirty="0"/>
              <a:t>,</a:t>
            </a:r>
            <a:r>
              <a:rPr lang="zh-CN" altLang="en-US" sz="3600" dirty="0"/>
              <a:t>同时也加剧了国内厂商海外出口的竞争压力。</a:t>
            </a:r>
            <a:endParaRPr lang="zh-CN" altLang="en-US" sz="3600" dirty="0"/>
          </a:p>
        </p:txBody>
      </p:sp>
      <p:sp>
        <p:nvSpPr>
          <p:cNvPr id="1048647" name="文本框 15"/>
          <p:cNvSpPr txBox="1"/>
          <p:nvPr/>
        </p:nvSpPr>
        <p:spPr>
          <a:xfrm>
            <a:off x="638857" y="480193"/>
            <a:ext cx="2613536" cy="807913"/>
          </a:xfrm>
          <a:prstGeom prst="rect">
            <a:avLst/>
          </a:prstGeom>
          <a:noFill/>
        </p:spPr>
        <p:txBody>
          <a:bodyPr wrap="none" lIns="68580" tIns="34290" rIns="68580" bIns="34290" rtlCol="0">
            <a:spAutoFit/>
          </a:bodyPr>
          <a:lstStyle/>
          <a:p>
            <a:r>
              <a:rPr kumimoji="1" lang="zh-CN" altLang="en-US" sz="4800" b="1" dirty="0">
                <a:solidFill>
                  <a:srgbClr val="595959"/>
                </a:solidFill>
              </a:rPr>
              <a:t>实际效果</a:t>
            </a:r>
            <a:endParaRPr kumimoji="1" lang="zh-CN" altLang="en-US" sz="48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文本框 14"/>
          <p:cNvSpPr txBox="1"/>
          <p:nvPr/>
        </p:nvSpPr>
        <p:spPr>
          <a:xfrm>
            <a:off x="638857" y="1848490"/>
            <a:ext cx="10914286" cy="3947234"/>
          </a:xfrm>
          <a:prstGeom prst="rect">
            <a:avLst/>
          </a:prstGeom>
          <a:noFill/>
        </p:spPr>
        <p:txBody>
          <a:bodyPr wrap="square" lIns="68580" tIns="34290" rIns="68580" bIns="34290" rtlCol="0">
            <a:spAutoFit/>
          </a:bodyPr>
          <a:lstStyle/>
          <a:p>
            <a:r>
              <a:rPr lang="zh-CN" altLang="en-US" sz="3600" dirty="0"/>
              <a:t>游戏产业推动</a:t>
            </a:r>
            <a:r>
              <a:rPr lang="zh-CN" altLang="en-US" sz="3600" dirty="0">
                <a:hlinkClick r:id="rId1" tooltip="" action="ppaction://hlinkfile"/>
              </a:rPr>
              <a:t>科技发展</a:t>
            </a:r>
            <a:r>
              <a:rPr lang="zh-CN" altLang="en-US" sz="3600" dirty="0"/>
              <a:t>是客观规律</a:t>
            </a:r>
            <a:endParaRPr lang="en-US" altLang="zh-CN" sz="3600" dirty="0"/>
          </a:p>
          <a:p>
            <a:endParaRPr lang="en-US" altLang="zh-CN" sz="3600" dirty="0"/>
          </a:p>
          <a:p>
            <a:r>
              <a:rPr lang="zh-CN" altLang="en-US" sz="3600" dirty="0"/>
              <a:t>高端游戏的配置要求与计算机硬件的性能发展离不开关系</a:t>
            </a:r>
            <a:endParaRPr lang="en-US" altLang="zh-CN" sz="3600" dirty="0"/>
          </a:p>
          <a:p>
            <a:endParaRPr lang="en-US" altLang="zh-CN" sz="3600" dirty="0"/>
          </a:p>
          <a:p>
            <a:r>
              <a:rPr lang="zh-CN" altLang="en-US" sz="3600" dirty="0"/>
              <a:t>健全的游戏市场能够起到一个市场的导向作用，提供玩家与各大研发机构之间的沟通桥梁</a:t>
            </a:r>
            <a:endParaRPr lang="zh-CN" altLang="en-US" sz="3600" dirty="0"/>
          </a:p>
        </p:txBody>
      </p:sp>
      <p:sp>
        <p:nvSpPr>
          <p:cNvPr id="1048647" name="文本框 15"/>
          <p:cNvSpPr txBox="1"/>
          <p:nvPr/>
        </p:nvSpPr>
        <p:spPr>
          <a:xfrm>
            <a:off x="638857" y="480193"/>
            <a:ext cx="3232295" cy="807913"/>
          </a:xfrm>
          <a:prstGeom prst="rect">
            <a:avLst/>
          </a:prstGeom>
          <a:noFill/>
        </p:spPr>
        <p:txBody>
          <a:bodyPr wrap="none" lIns="68580" tIns="34290" rIns="68580" bIns="34290" rtlCol="0">
            <a:spAutoFit/>
          </a:bodyPr>
          <a:lstStyle/>
          <a:p>
            <a:r>
              <a:rPr kumimoji="1" lang="zh-CN" altLang="en-US" sz="4800" b="1" dirty="0">
                <a:solidFill>
                  <a:srgbClr val="595959"/>
                </a:solidFill>
              </a:rPr>
              <a:t>游戏与科技</a:t>
            </a:r>
            <a:endParaRPr kumimoji="1" lang="zh-CN" altLang="en-US" sz="4800" b="1" dirty="0">
              <a:solidFill>
                <a:srgbClr val="595959"/>
              </a:solidFill>
            </a:endParaRPr>
          </a:p>
        </p:txBody>
      </p:sp>
      <p:graphicFrame>
        <p:nvGraphicFramePr>
          <p:cNvPr id="2" name="对象 1">
            <a:hlinkClick r:id="" action="ppaction://ole?verb="/>
          </p:cNvPr>
          <p:cNvGraphicFramePr>
            <a:graphicFrameLocks noChangeAspect="1"/>
          </p:cNvGraphicFramePr>
          <p:nvPr/>
        </p:nvGraphicFramePr>
        <p:xfrm>
          <a:off x="10420350" y="795020"/>
          <a:ext cx="971550" cy="666750"/>
        </p:xfrm>
        <a:graphic>
          <a:graphicData uri="http://schemas.openxmlformats.org/presentationml/2006/ole">
            <mc:AlternateContent xmlns:mc="http://schemas.openxmlformats.org/markup-compatibility/2006">
              <mc:Choice xmlns:v="urn:schemas-microsoft-com:vml" Requires="v">
                <p:oleObj spid="_x0000_s1025" name="" showAsIcon="1" r:id="rId2" imgW="971550" imgH="666750" progId="Package">
                  <p:embed/>
                </p:oleObj>
              </mc:Choice>
              <mc:Fallback>
                <p:oleObj name="" showAsIcon="1" r:id="rId2" imgW="971550" imgH="666750" progId="Package">
                  <p:embed/>
                  <p:pic>
                    <p:nvPicPr>
                      <p:cNvPr id="0" name="图片 1024"/>
                      <p:cNvPicPr/>
                      <p:nvPr/>
                    </p:nvPicPr>
                    <p:blipFill>
                      <a:blip r:embed="rId3"/>
                      <a:stretch>
                        <a:fillRect/>
                      </a:stretch>
                    </p:blipFill>
                    <p:spPr>
                      <a:xfrm>
                        <a:off x="10420350" y="795020"/>
                        <a:ext cx="971550" cy="666750"/>
                      </a:xfrm>
                      <a:prstGeom prst="rect">
                        <a:avLst/>
                      </a:prstGeom>
                    </p:spPr>
                  </p:pic>
                </p:oleObj>
              </mc:Fallback>
            </mc:AlternateContent>
          </a:graphicData>
        </a:graphic>
      </p:graphicFrame>
      <p:sp>
        <p:nvSpPr>
          <p:cNvPr id="3" name="文本框 2"/>
          <p:cNvSpPr txBox="1"/>
          <p:nvPr/>
        </p:nvSpPr>
        <p:spPr>
          <a:xfrm>
            <a:off x="9268460" y="944245"/>
            <a:ext cx="1501775" cy="368300"/>
          </a:xfrm>
          <a:prstGeom prst="rect">
            <a:avLst/>
          </a:prstGeom>
          <a:noFill/>
        </p:spPr>
        <p:txBody>
          <a:bodyPr wrap="square" rtlCol="0">
            <a:spAutoFit/>
          </a:bodyPr>
          <a:p>
            <a:r>
              <a:rPr lang="zh-CN" altLang="en-US"/>
              <a:t>相关附件：</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文本框 14"/>
          <p:cNvSpPr txBox="1"/>
          <p:nvPr/>
        </p:nvSpPr>
        <p:spPr>
          <a:xfrm>
            <a:off x="726263" y="1445078"/>
            <a:ext cx="10914286" cy="4500245"/>
          </a:xfrm>
          <a:prstGeom prst="rect">
            <a:avLst/>
          </a:prstGeom>
          <a:noFill/>
        </p:spPr>
        <p:txBody>
          <a:bodyPr wrap="square" lIns="68580" tIns="34290" rIns="68580" bIns="34290" rtlCol="0">
            <a:spAutoFit/>
          </a:bodyPr>
          <a:lstStyle/>
          <a:p>
            <a:r>
              <a:rPr lang="en-US" altLang="zh-CN" sz="3600" dirty="0"/>
              <a:t>      《</a:t>
            </a:r>
            <a:r>
              <a:rPr lang="zh-CN" altLang="en-US" sz="3600" dirty="0"/>
              <a:t>原子之心</a:t>
            </a:r>
            <a:r>
              <a:rPr lang="en-US" altLang="zh-CN" sz="3600" dirty="0"/>
              <a:t>》</a:t>
            </a:r>
            <a:r>
              <a:rPr lang="zh-CN" altLang="en-US" sz="3600" dirty="0"/>
              <a:t>用精美的画质展现了前苏联的宏伟壮阔场景、奥运会交接仪式上</a:t>
            </a:r>
            <a:r>
              <a:rPr lang="en-US" altLang="zh-CN" sz="3600" dirty="0"/>
              <a:t>,</a:t>
            </a:r>
            <a:r>
              <a:rPr lang="zh-CN" altLang="en-US" sz="3600" dirty="0"/>
              <a:t>日本前任首相安倍晋三</a:t>
            </a:r>
            <a:r>
              <a:rPr lang="en-US" altLang="zh-CN" sz="3600" dirty="0"/>
              <a:t>cos</a:t>
            </a:r>
            <a:r>
              <a:rPr lang="zh-CN" altLang="en-US" sz="3600" dirty="0"/>
              <a:t>任天堂</a:t>
            </a:r>
            <a:r>
              <a:rPr lang="en-US" altLang="zh-CN" sz="3600" dirty="0" err="1"/>
              <a:t>IP</a:t>
            </a:r>
            <a:r>
              <a:rPr lang="zh-CN" altLang="en-US" sz="3600" dirty="0" err="1"/>
              <a:t>下角色</a:t>
            </a:r>
            <a:r>
              <a:rPr lang="zh-CN" altLang="en-US" sz="3600" dirty="0"/>
              <a:t>马里奥</a:t>
            </a:r>
            <a:r>
              <a:rPr lang="en-US" altLang="zh-CN" sz="3600" dirty="0"/>
              <a:t>……</a:t>
            </a:r>
            <a:r>
              <a:rPr lang="zh-CN" altLang="en-US" sz="3600" dirty="0"/>
              <a:t>可以看出</a:t>
            </a:r>
            <a:r>
              <a:rPr lang="en-US" altLang="zh-CN" sz="3600" dirty="0"/>
              <a:t>,</a:t>
            </a:r>
            <a:r>
              <a:rPr lang="zh-CN" altLang="en-US" sz="3600" dirty="0"/>
              <a:t>游戏是一种能实实在在的向国外展现自身国家的文化背景的载体。</a:t>
            </a:r>
            <a:endParaRPr lang="en-US" altLang="zh-CN" sz="3600" dirty="0"/>
          </a:p>
          <a:p>
            <a:r>
              <a:rPr lang="zh-CN" altLang="en-US" sz="3600" dirty="0"/>
              <a:t>       孙悟空是海内外人尽皆知的中国</a:t>
            </a:r>
            <a:r>
              <a:rPr lang="zh-CN" altLang="en-US" sz="3600" dirty="0"/>
              <a:t>文化符号，</a:t>
            </a:r>
            <a:r>
              <a:rPr lang="en-US" altLang="zh-CN" sz="3600" dirty="0"/>
              <a:t>《</a:t>
            </a:r>
            <a:r>
              <a:rPr lang="zh-CN" altLang="en-US" sz="3600" dirty="0"/>
              <a:t>英雄联盟</a:t>
            </a:r>
            <a:r>
              <a:rPr lang="en-US" altLang="zh-CN" sz="3600" dirty="0"/>
              <a:t>》《</a:t>
            </a:r>
            <a:r>
              <a:rPr lang="zh-CN" altLang="en-US" sz="3600" dirty="0"/>
              <a:t>王者荣耀</a:t>
            </a:r>
            <a:r>
              <a:rPr lang="en-US" altLang="zh-CN" sz="3600" dirty="0"/>
              <a:t>》《dota2》</a:t>
            </a:r>
            <a:r>
              <a:rPr lang="zh-CN" altLang="en-US" sz="3600" dirty="0"/>
              <a:t>等</a:t>
            </a:r>
            <a:r>
              <a:rPr lang="en-US" altLang="zh-CN" sz="3600" dirty="0"/>
              <a:t>MOBA</a:t>
            </a:r>
            <a:r>
              <a:rPr lang="zh-CN" altLang="en-US" sz="3600" dirty="0"/>
              <a:t>游戏都有他的身影，但是我们仍然没有一个能充分展现其魅力的一个国产</a:t>
            </a:r>
            <a:r>
              <a:rPr lang="en-US" altLang="zh-CN" sz="3600" dirty="0"/>
              <a:t>3a</a:t>
            </a:r>
            <a:r>
              <a:rPr lang="zh-CN" altLang="en-US" sz="3600" dirty="0"/>
              <a:t>游戏载体。</a:t>
            </a:r>
            <a:endParaRPr lang="zh-CN" altLang="en-US" sz="3600" dirty="0"/>
          </a:p>
        </p:txBody>
      </p:sp>
      <p:sp>
        <p:nvSpPr>
          <p:cNvPr id="1048647" name="文本框 15"/>
          <p:cNvSpPr txBox="1"/>
          <p:nvPr/>
        </p:nvSpPr>
        <p:spPr>
          <a:xfrm>
            <a:off x="638857" y="480193"/>
            <a:ext cx="2613536" cy="807913"/>
          </a:xfrm>
          <a:prstGeom prst="rect">
            <a:avLst/>
          </a:prstGeom>
          <a:noFill/>
        </p:spPr>
        <p:txBody>
          <a:bodyPr wrap="none" lIns="68580" tIns="34290" rIns="68580" bIns="34290" rtlCol="0">
            <a:spAutoFit/>
          </a:bodyPr>
          <a:lstStyle/>
          <a:p>
            <a:r>
              <a:rPr kumimoji="1" lang="zh-CN" altLang="en-US" sz="4800" b="1" dirty="0">
                <a:solidFill>
                  <a:srgbClr val="595959"/>
                </a:solidFill>
              </a:rPr>
              <a:t>文化输出</a:t>
            </a:r>
            <a:endParaRPr kumimoji="1" lang="zh-CN" altLang="en-US" sz="4800" b="1" dirty="0">
              <a:solidFill>
                <a:srgbClr val="595959"/>
              </a:solidFill>
            </a:endParaRPr>
          </a:p>
        </p:txBody>
      </p:sp>
      <p:pic>
        <p:nvPicPr>
          <p:cNvPr id="2" name="图片 1"/>
          <p:cNvPicPr>
            <a:picLocks noChangeAspect="1"/>
          </p:cNvPicPr>
          <p:nvPr/>
        </p:nvPicPr>
        <p:blipFill>
          <a:blip r:embed="rId1"/>
          <a:stretch>
            <a:fillRect/>
          </a:stretch>
        </p:blipFill>
        <p:spPr>
          <a:xfrm>
            <a:off x="1423035" y="973455"/>
            <a:ext cx="9521825" cy="49720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4" fill="hold" nodeType="clickEffect">
                                  <p:stCondLst>
                                    <p:cond delay="0"/>
                                  </p:stCondLst>
                                  <p:childTnLst>
                                    <p:set>
                                      <p:cBhvr>
                                        <p:cTn id="6" dur="1000"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文本框 14"/>
          <p:cNvSpPr txBox="1"/>
          <p:nvPr/>
        </p:nvSpPr>
        <p:spPr>
          <a:xfrm>
            <a:off x="638857" y="1828319"/>
            <a:ext cx="10914286" cy="4223385"/>
          </a:xfrm>
          <a:prstGeom prst="rect">
            <a:avLst/>
          </a:prstGeom>
          <a:noFill/>
        </p:spPr>
        <p:txBody>
          <a:bodyPr wrap="square" lIns="68580" tIns="34290" rIns="68580" bIns="34290" rtlCol="0">
            <a:spAutoFit/>
          </a:bodyPr>
          <a:lstStyle/>
          <a:p>
            <a:pPr>
              <a:lnSpc>
                <a:spcPct val="150000"/>
              </a:lnSpc>
            </a:pPr>
            <a:r>
              <a:rPr lang="zh-CN" altLang="en-US" sz="3600" dirty="0"/>
              <a:t>      这几十年来的中国游戏的现代化发展进程可以说是螺旋上升的。</a:t>
            </a:r>
            <a:endParaRPr lang="en-US" altLang="zh-CN" sz="3600" dirty="0"/>
          </a:p>
          <a:p>
            <a:pPr>
              <a:lnSpc>
                <a:spcPct val="150000"/>
              </a:lnSpc>
            </a:pPr>
            <a:r>
              <a:rPr lang="en-US" altLang="zh-CN" sz="3600" dirty="0"/>
              <a:t>      21</a:t>
            </a:r>
            <a:r>
              <a:rPr lang="zh-CN" altLang="en-US" sz="3600" dirty="0"/>
              <a:t>世纪初游戏产业发展过程中，国家对于游戏产业的一刀切，无论如何，都是</a:t>
            </a:r>
            <a:r>
              <a:rPr lang="zh-CN" altLang="en-US" sz="3600" dirty="0"/>
              <a:t>较为激进的策略，并没能从实际的游戏产业的发展角度去思考问题。</a:t>
            </a:r>
            <a:endParaRPr lang="en-US" altLang="zh-CN" sz="3600" dirty="0"/>
          </a:p>
        </p:txBody>
      </p:sp>
      <p:sp>
        <p:nvSpPr>
          <p:cNvPr id="1048647" name="文本框 15"/>
          <p:cNvSpPr txBox="1"/>
          <p:nvPr/>
        </p:nvSpPr>
        <p:spPr>
          <a:xfrm>
            <a:off x="638857" y="480193"/>
            <a:ext cx="3851054" cy="807913"/>
          </a:xfrm>
          <a:prstGeom prst="rect">
            <a:avLst/>
          </a:prstGeom>
          <a:noFill/>
        </p:spPr>
        <p:txBody>
          <a:bodyPr wrap="none" lIns="68580" tIns="34290" rIns="68580" bIns="34290" rtlCol="0">
            <a:spAutoFit/>
          </a:bodyPr>
          <a:lstStyle/>
          <a:p>
            <a:r>
              <a:rPr kumimoji="1" lang="zh-CN" altLang="en-US" sz="4800" b="1" dirty="0">
                <a:solidFill>
                  <a:srgbClr val="595959"/>
                </a:solidFill>
              </a:rPr>
              <a:t>制度改善方向</a:t>
            </a:r>
            <a:endParaRPr kumimoji="1" lang="zh-CN" altLang="en-US" sz="48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文本框 14"/>
          <p:cNvSpPr txBox="1"/>
          <p:nvPr/>
        </p:nvSpPr>
        <p:spPr>
          <a:xfrm>
            <a:off x="638857" y="1666954"/>
            <a:ext cx="10914286" cy="4993005"/>
          </a:xfrm>
          <a:prstGeom prst="rect">
            <a:avLst/>
          </a:prstGeom>
          <a:noFill/>
        </p:spPr>
        <p:txBody>
          <a:bodyPr wrap="square" lIns="68580" tIns="34290" rIns="68580" bIns="34290" rtlCol="0">
            <a:spAutoFit/>
          </a:bodyPr>
          <a:lstStyle/>
          <a:p>
            <a:r>
              <a:rPr lang="zh-CN" altLang="en-US" sz="3200" dirty="0"/>
              <a:t>       之后十年内，随着腾讯，网易等游戏大厂逐渐掌控了中国游戏市场的份额，压缩了各大游戏产业的发展空间。国家也意识到了这一点，推出了版号审批制度，试图通过监管各游戏厂商推出的游戏内容来达到精品游戏的筛选，实际效果也未能达到预期目标。</a:t>
            </a:r>
            <a:endParaRPr lang="en-US" altLang="zh-CN" sz="3200" dirty="0"/>
          </a:p>
          <a:p>
            <a:r>
              <a:rPr lang="zh-CN" altLang="en-US" sz="3200" dirty="0"/>
              <a:t>       生产力和生产关系仍然不匹配</a:t>
            </a:r>
            <a:r>
              <a:rPr lang="en-US" altLang="zh-CN" sz="3200" dirty="0"/>
              <a:t>,</a:t>
            </a:r>
            <a:r>
              <a:rPr lang="zh-CN" altLang="en-US" sz="3200" dirty="0"/>
              <a:t>没能做到游戏厂商生产力的解放。</a:t>
            </a:r>
            <a:endParaRPr lang="en-US" altLang="zh-CN" sz="3200" dirty="0"/>
          </a:p>
          <a:p>
            <a:r>
              <a:rPr lang="zh-CN" altLang="en-US" sz="3200" dirty="0"/>
              <a:t>       评估者多元化的必要性，要让游戏专家来参与游戏版号审查的流程。</a:t>
            </a:r>
            <a:endParaRPr lang="zh-CN" altLang="en-US" sz="3200" dirty="0"/>
          </a:p>
          <a:p>
            <a:endParaRPr lang="zh-CN" altLang="en-US" sz="3200" dirty="0"/>
          </a:p>
        </p:txBody>
      </p:sp>
      <p:sp>
        <p:nvSpPr>
          <p:cNvPr id="1048647" name="文本框 15"/>
          <p:cNvSpPr txBox="1"/>
          <p:nvPr/>
        </p:nvSpPr>
        <p:spPr>
          <a:xfrm>
            <a:off x="638857" y="480193"/>
            <a:ext cx="3851054" cy="807913"/>
          </a:xfrm>
          <a:prstGeom prst="rect">
            <a:avLst/>
          </a:prstGeom>
          <a:noFill/>
        </p:spPr>
        <p:txBody>
          <a:bodyPr wrap="none" lIns="68580" tIns="34290" rIns="68580" bIns="34290" rtlCol="0">
            <a:spAutoFit/>
          </a:bodyPr>
          <a:lstStyle/>
          <a:p>
            <a:r>
              <a:rPr kumimoji="1" lang="zh-CN" altLang="en-US" sz="4800" b="1" dirty="0">
                <a:solidFill>
                  <a:srgbClr val="595959"/>
                </a:solidFill>
              </a:rPr>
              <a:t>制度改善方向</a:t>
            </a:r>
            <a:endParaRPr kumimoji="1" lang="zh-CN" altLang="en-US" sz="48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048581" name="矩形 1"/>
          <p:cNvSpPr/>
          <p:nvPr/>
        </p:nvSpPr>
        <p:spPr>
          <a:xfrm>
            <a:off x="15679" y="0"/>
            <a:ext cx="1218717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82"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583" name="Google Shape;15;p3"/>
          <p:cNvSpPr/>
          <p:nvPr/>
        </p:nvSpPr>
        <p:spPr>
          <a:xfrm rot="10800000">
            <a:off x="7164462" y="1746264"/>
            <a:ext cx="5497853" cy="5497853"/>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noFill/>
          <a:ln>
            <a:solidFill>
              <a:srgbClr val="73E1CD"/>
            </a:solid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584" name="Google Shape;285;p30"/>
          <p:cNvSpPr/>
          <p:nvPr/>
        </p:nvSpPr>
        <p:spPr>
          <a:xfrm>
            <a:off x="1872975" y="1466242"/>
            <a:ext cx="8144219" cy="3449716"/>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85" name="Google Shape;289;p30"/>
          <p:cNvSpPr txBox="1">
            <a:spLocks noGrp="1"/>
          </p:cNvSpPr>
          <p:nvPr>
            <p:ph type="title" idx="2"/>
          </p:nvPr>
        </p:nvSpPr>
        <p:spPr>
          <a:xfrm>
            <a:off x="1481531" y="1651945"/>
            <a:ext cx="944400" cy="560800"/>
          </a:xfrm>
          <a:prstGeom prst="rect">
            <a:avLst/>
          </a:prstGeom>
        </p:spPr>
        <p:txBody>
          <a:bodyPr spcFirstLastPara="1" wrap="square" lIns="121900" tIns="121900" rIns="121900" bIns="121900" anchor="ctr" anchorCtr="0">
            <a:noAutofit/>
          </a:bodyPr>
          <a:lstStyle/>
          <a:p>
            <a:r>
              <a:rPr lang="en-GB" dirty="0">
                <a:latin typeface="思源黑体 CN Heavy" pitchFamily="34" charset="-122"/>
                <a:ea typeface="思源黑体 CN Heavy" pitchFamily="34" charset="-122"/>
              </a:rPr>
              <a:t> </a:t>
            </a:r>
            <a:endParaRPr dirty="0">
              <a:latin typeface="思源黑体 CN Heavy" pitchFamily="34" charset="-122"/>
              <a:ea typeface="思源黑体 CN Heavy" pitchFamily="34" charset="-122"/>
            </a:endParaRPr>
          </a:p>
        </p:txBody>
      </p:sp>
      <p:sp>
        <p:nvSpPr>
          <p:cNvPr id="1048586" name="Google Shape;292;p30"/>
          <p:cNvSpPr/>
          <p:nvPr/>
        </p:nvSpPr>
        <p:spPr>
          <a:xfrm>
            <a:off x="4520345" y="4572133"/>
            <a:ext cx="2965754" cy="610000"/>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dirty="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87" name="文本框 16"/>
          <p:cNvSpPr txBox="1"/>
          <p:nvPr/>
        </p:nvSpPr>
        <p:spPr>
          <a:xfrm>
            <a:off x="2038639" y="2227248"/>
            <a:ext cx="6592766" cy="1754326"/>
          </a:xfrm>
          <a:prstGeom prst="rect">
            <a:avLst/>
          </a:prstGeom>
          <a:noFill/>
        </p:spPr>
        <p:txBody>
          <a:bodyPr wrap="square" rtlCol="0">
            <a:spAutoFit/>
          </a:bodyPr>
          <a:lstStyle/>
          <a:p>
            <a:pPr algn="ctr" defTabSz="914400"/>
            <a:r>
              <a:rPr lang="en-US" altLang="zh-CN" sz="5400" dirty="0">
                <a:solidFill>
                  <a:srgbClr val="8292E8"/>
                </a:solidFill>
                <a:latin typeface="思源黑体 CN Heavy" pitchFamily="34" charset="-122"/>
                <a:ea typeface="思源黑体 CN Heavy" pitchFamily="34" charset="-122"/>
              </a:rPr>
              <a:t>Part 4</a:t>
            </a:r>
            <a:endParaRPr lang="en-US" altLang="zh-CN" sz="5400" dirty="0">
              <a:solidFill>
                <a:srgbClr val="8292E8"/>
              </a:solidFill>
              <a:latin typeface="思源黑体 CN Heavy" pitchFamily="34" charset="-122"/>
              <a:ea typeface="思源黑体 CN Heavy" pitchFamily="34" charset="-122"/>
            </a:endParaRPr>
          </a:p>
          <a:p>
            <a:pPr algn="ctr" defTabSz="914400"/>
            <a:r>
              <a:rPr lang="zh-CN" altLang="en-US" sz="5400" dirty="0">
                <a:solidFill>
                  <a:srgbClr val="8292E8"/>
                </a:solidFill>
                <a:latin typeface="思源黑体 CN Heavy" pitchFamily="34" charset="-122"/>
                <a:ea typeface="思源黑体 CN Heavy" pitchFamily="34" charset="-122"/>
              </a:rPr>
              <a:t>总结</a:t>
            </a:r>
            <a:endParaRPr lang="zh-CN" altLang="en-US" sz="5400" dirty="0">
              <a:solidFill>
                <a:srgbClr val="8292E8"/>
              </a:solidFill>
              <a:latin typeface="思源黑体 CN Heavy" pitchFamily="34" charset="-122"/>
              <a:ea typeface="思源黑体 CN Heavy" pitchFamily="34" charset="-122"/>
            </a:endParaRPr>
          </a:p>
        </p:txBody>
      </p:sp>
      <p:sp>
        <p:nvSpPr>
          <p:cNvPr id="1048588" name="Synergistically utilize technically sound portals with frictionless chains. Dramatically customize…"/>
          <p:cNvSpPr txBox="1"/>
          <p:nvPr/>
        </p:nvSpPr>
        <p:spPr>
          <a:xfrm>
            <a:off x="3605907" y="3514139"/>
            <a:ext cx="4794631" cy="407291"/>
          </a:xfrm>
          <a:prstGeom prst="rect">
            <a:avLst/>
          </a:prstGeom>
          <a:ln w="12700">
            <a:miter lim="400000"/>
          </a:ln>
        </p:spPr>
        <p:txBody>
          <a:bodyPr wrap="square" lIns="0" tIns="0" rIns="0" bIns="0">
            <a:spAutoFit/>
          </a:bodyPr>
          <a:lstStyle/>
          <a:p>
            <a:pPr algn="ctr" defTabSz="412750" hangingPunct="0">
              <a:lnSpc>
                <a:spcPct val="150000"/>
              </a:lnSpc>
              <a:defRPr sz="2000" b="0">
                <a:solidFill>
                  <a:srgbClr val="1C1F25"/>
                </a:solidFill>
                <a:latin typeface="Roboto Bold"/>
                <a:ea typeface="Roboto Bold"/>
                <a:cs typeface="Roboto Bold"/>
                <a:sym typeface="Roboto Bold"/>
              </a:defRPr>
            </a:pPr>
            <a:endParaRPr lang="en-US" altLang="zh-CN" sz="2000" kern="0" dirty="0">
              <a:solidFill>
                <a:srgbClr val="8292E8"/>
              </a:solidFill>
              <a:latin typeface="仓耳玄三M W05" pitchFamily="18" charset="-122"/>
              <a:ea typeface="仓耳玄三M W05" pitchFamily="18" charset="-122"/>
              <a:sym typeface="Roboto Light"/>
            </a:endParaRPr>
          </a:p>
        </p:txBody>
      </p:sp>
      <p:sp>
        <p:nvSpPr>
          <p:cNvPr id="1048589" name="Google Shape;13;p2"/>
          <p:cNvSpPr/>
          <p:nvPr/>
        </p:nvSpPr>
        <p:spPr>
          <a:xfrm rot="12770">
            <a:off x="9334459" y="-490858"/>
            <a:ext cx="1014568" cy="98171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590" name="Google Shape;14;p2"/>
          <p:cNvSpPr/>
          <p:nvPr/>
        </p:nvSpPr>
        <p:spPr>
          <a:xfrm rot="12770">
            <a:off x="8236518" y="1396818"/>
            <a:ext cx="338591" cy="327629"/>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solidFill>
                <a:schemeClr val="bg1"/>
              </a:solidFill>
            </a:endParaRPr>
          </a:p>
        </p:txBody>
      </p:sp>
      <p:sp>
        <p:nvSpPr>
          <p:cNvPr id="1048591" name="Google Shape;13;p2"/>
          <p:cNvSpPr/>
          <p:nvPr/>
        </p:nvSpPr>
        <p:spPr>
          <a:xfrm rot="12770">
            <a:off x="825425" y="4916811"/>
            <a:ext cx="460050" cy="445154"/>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592" name="Synergistically utilize technically sound portals with frictionless chains. Dramatically customize…"/>
          <p:cNvSpPr txBox="1"/>
          <p:nvPr/>
        </p:nvSpPr>
        <p:spPr>
          <a:xfrm>
            <a:off x="4892833" y="4597874"/>
            <a:ext cx="2202226" cy="457199"/>
          </a:xfrm>
          <a:prstGeom prst="rect">
            <a:avLst/>
          </a:prstGeom>
          <a:ln w="12700">
            <a:miter lim="400000"/>
          </a:ln>
        </p:spPr>
        <p:txBody>
          <a:bodyPr wrap="square" lIns="0" tIns="0" rIns="0" bIns="0">
            <a:spAutoFit/>
          </a:bodyPr>
          <a:lstStyle/>
          <a:p>
            <a:pPr algn="ctr" defTabSz="412750" hangingPunct="0">
              <a:lnSpc>
                <a:spcPct val="150000"/>
              </a:lnSpc>
              <a:defRPr sz="2000" b="0">
                <a:solidFill>
                  <a:srgbClr val="1C1F25"/>
                </a:solidFill>
                <a:latin typeface="Roboto Bold"/>
                <a:ea typeface="Roboto Bold"/>
                <a:cs typeface="Roboto Bold"/>
                <a:sym typeface="Roboto Bold"/>
              </a:defRPr>
            </a:pPr>
            <a:endParaRPr lang="en-US" altLang="zh-CN" sz="2000" kern="0" dirty="0">
              <a:solidFill>
                <a:schemeClr val="bg1"/>
              </a:solidFill>
              <a:latin typeface="仓耳玄三M W05" pitchFamily="18" charset="-122"/>
              <a:ea typeface="仓耳玄三M W05" pitchFamily="18" charset="-122"/>
              <a:sym typeface="Roboto Light"/>
            </a:endParaRPr>
          </a:p>
        </p:txBody>
      </p:sp>
      <p:grpSp>
        <p:nvGrpSpPr>
          <p:cNvPr id="23" name="组 24"/>
          <p:cNvGrpSpPr/>
          <p:nvPr/>
        </p:nvGrpSpPr>
        <p:grpSpPr>
          <a:xfrm>
            <a:off x="1218654" y="795165"/>
            <a:ext cx="432591" cy="412188"/>
            <a:chOff x="5839594" y="4743875"/>
            <a:chExt cx="279708" cy="266516"/>
          </a:xfrm>
        </p:grpSpPr>
        <p:sp>
          <p:nvSpPr>
            <p:cNvPr id="1048593"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4"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24" name="组 3"/>
          <p:cNvGrpSpPr/>
          <p:nvPr/>
        </p:nvGrpSpPr>
        <p:grpSpPr>
          <a:xfrm>
            <a:off x="261065" y="1651245"/>
            <a:ext cx="982183" cy="471592"/>
            <a:chOff x="543278" y="3423075"/>
            <a:chExt cx="982183" cy="471592"/>
          </a:xfrm>
        </p:grpSpPr>
        <p:sp>
          <p:nvSpPr>
            <p:cNvPr id="1048595" name="Google Shape;293;p30"/>
            <p:cNvSpPr/>
            <p:nvPr/>
          </p:nvSpPr>
          <p:spPr>
            <a:xfrm rot="16200000">
              <a:off x="1005553" y="3170147"/>
              <a:ext cx="57633" cy="982183"/>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6" name="Google Shape;294;p30"/>
            <p:cNvSpPr/>
            <p:nvPr/>
          </p:nvSpPr>
          <p:spPr>
            <a:xfrm rot="16200000">
              <a:off x="1159904" y="3529112"/>
              <a:ext cx="471592" cy="259518"/>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
        <p:nvSpPr>
          <p:cNvPr id="1048597"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5" name="组 2"/>
          <p:cNvGrpSpPr/>
          <p:nvPr/>
        </p:nvGrpSpPr>
        <p:grpSpPr>
          <a:xfrm>
            <a:off x="10716392" y="4489874"/>
            <a:ext cx="761507" cy="725592"/>
            <a:chOff x="5839594" y="4743875"/>
            <a:chExt cx="279708" cy="266516"/>
          </a:xfrm>
        </p:grpSpPr>
        <p:sp>
          <p:nvSpPr>
            <p:cNvPr id="1048598"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9"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582"/>
                                        </p:tgtEl>
                                        <p:attrNameLst>
                                          <p:attrName>style.visibility</p:attrName>
                                        </p:attrNameLst>
                                      </p:cBhvr>
                                      <p:to>
                                        <p:strVal val="visible"/>
                                      </p:to>
                                    </p:set>
                                    <p:animEffect transition="in" filter="wipe(down)">
                                      <p:cBhvr>
                                        <p:cTn id="7" dur="500"/>
                                        <p:tgtEl>
                                          <p:spTgt spid="104858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584"/>
                                        </p:tgtEl>
                                        <p:attrNameLst>
                                          <p:attrName>style.visibility</p:attrName>
                                        </p:attrNameLst>
                                      </p:cBhvr>
                                      <p:to>
                                        <p:strVal val="visible"/>
                                      </p:to>
                                    </p:set>
                                    <p:animEffect transition="in" filter="strips(downLeft)">
                                      <p:cBhvr>
                                        <p:cTn id="10" dur="500"/>
                                        <p:tgtEl>
                                          <p:spTgt spid="104858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597"/>
                                        </p:tgtEl>
                                        <p:attrNameLst>
                                          <p:attrName>style.visibility</p:attrName>
                                        </p:attrNameLst>
                                      </p:cBhvr>
                                      <p:to>
                                        <p:strVal val="visible"/>
                                      </p:to>
                                    </p:set>
                                    <p:animEffect transition="in" filter="wipe(down)">
                                      <p:cBhvr>
                                        <p:cTn id="13" dur="500"/>
                                        <p:tgtEl>
                                          <p:spTgt spid="104859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583"/>
                                        </p:tgtEl>
                                        <p:attrNameLst>
                                          <p:attrName>style.visibility</p:attrName>
                                        </p:attrNameLst>
                                      </p:cBhvr>
                                      <p:to>
                                        <p:strVal val="visible"/>
                                      </p:to>
                                    </p:set>
                                    <p:animEffect transition="in" filter="wipe(down)">
                                      <p:cBhvr>
                                        <p:cTn id="16" dur="500"/>
                                        <p:tgtEl>
                                          <p:spTgt spid="104858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588"/>
                                        </p:tgtEl>
                                        <p:attrNameLst>
                                          <p:attrName>style.visibility</p:attrName>
                                        </p:attrNameLst>
                                      </p:cBhvr>
                                      <p:to>
                                        <p:strVal val="visible"/>
                                      </p:to>
                                    </p:set>
                                    <p:animEffect transition="in" filter="wipe(down)">
                                      <p:cBhvr>
                                        <p:cTn id="19" dur="500"/>
                                        <p:tgtEl>
                                          <p:spTgt spid="1048588"/>
                                        </p:tgtEl>
                                      </p:cBhvr>
                                    </p:animEffect>
                                  </p:childTnLst>
                                </p:cTn>
                              </p:par>
                            </p:childTnLst>
                          </p:cTn>
                        </p:par>
                        <p:par>
                          <p:cTn id="20" fill="hold">
                            <p:stCondLst>
                              <p:cond delay="500"/>
                            </p:stCondLst>
                            <p:childTnLst>
                              <p:par>
                                <p:cTn id="21" presetID="22" presetClass="entr" presetSubtype="4" fill="hold" grpId="0" nodeType="afterEffect">
                                  <p:stCondLst>
                                    <p:cond delay="0"/>
                                  </p:stCondLst>
                                  <p:childTnLst>
                                    <p:set>
                                      <p:cBhvr>
                                        <p:cTn id="22" dur="1" fill="hold">
                                          <p:stCondLst>
                                            <p:cond delay="0"/>
                                          </p:stCondLst>
                                        </p:cTn>
                                        <p:tgtEl>
                                          <p:spTgt spid="1048587"/>
                                        </p:tgtEl>
                                        <p:attrNameLst>
                                          <p:attrName>style.visibility</p:attrName>
                                        </p:attrNameLst>
                                      </p:cBhvr>
                                      <p:to>
                                        <p:strVal val="visible"/>
                                      </p:to>
                                    </p:set>
                                    <p:animEffect transition="in" filter="wipe(down)">
                                      <p:cBhvr>
                                        <p:cTn id="23" dur="500"/>
                                        <p:tgtEl>
                                          <p:spTgt spid="1048587"/>
                                        </p:tgtEl>
                                      </p:cBhvr>
                                    </p:animEffect>
                                  </p:childTnLst>
                                </p:cTn>
                              </p:par>
                              <p:par>
                                <p:cTn id="24" presetID="12" presetClass="entr" presetSubtype="8" fill="hold" nodeType="with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500"/>
                                        <p:tgtEl>
                                          <p:spTgt spid="24"/>
                                        </p:tgtEl>
                                        <p:attrNameLst>
                                          <p:attrName>ppt_x</p:attrName>
                                        </p:attrNameLst>
                                      </p:cBhvr>
                                      <p:tavLst>
                                        <p:tav tm="0">
                                          <p:val>
                                            <p:strVal val="#ppt_x-#ppt_w*1.125000"/>
                                          </p:val>
                                        </p:tav>
                                        <p:tav tm="100000">
                                          <p:val>
                                            <p:strVal val="#ppt_x"/>
                                          </p:val>
                                        </p:tav>
                                      </p:tavLst>
                                    </p:anim>
                                    <p:animEffect transition="in" filter="wipe(right)">
                                      <p:cBhvr>
                                        <p:cTn id="27" dur="500"/>
                                        <p:tgtEl>
                                          <p:spTgt spid="24"/>
                                        </p:tgtEl>
                                      </p:cBhvr>
                                    </p:animEffect>
                                  </p:childTnLst>
                                </p:cTn>
                              </p:par>
                              <p:par>
                                <p:cTn id="28" presetID="12" presetClass="entr" presetSubtype="8" fill="hold" nodeType="with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additive="base">
                                        <p:cTn id="30" dur="500"/>
                                        <p:tgtEl>
                                          <p:spTgt spid="23"/>
                                        </p:tgtEl>
                                        <p:attrNameLst>
                                          <p:attrName>ppt_x</p:attrName>
                                        </p:attrNameLst>
                                      </p:cBhvr>
                                      <p:tavLst>
                                        <p:tav tm="0">
                                          <p:val>
                                            <p:strVal val="#ppt_x-#ppt_w*1.125000"/>
                                          </p:val>
                                        </p:tav>
                                        <p:tav tm="100000">
                                          <p:val>
                                            <p:strVal val="#ppt_x"/>
                                          </p:val>
                                        </p:tav>
                                      </p:tavLst>
                                    </p:anim>
                                    <p:animEffect transition="in" filter="wipe(right)">
                                      <p:cBhvr>
                                        <p:cTn id="31" dur="500"/>
                                        <p:tgtEl>
                                          <p:spTgt spid="23"/>
                                        </p:tgtEl>
                                      </p:cBhvr>
                                    </p:animEffect>
                                  </p:childTnLst>
                                </p:cTn>
                              </p:par>
                              <p:par>
                                <p:cTn id="32" presetID="12" presetClass="entr" presetSubtype="8" fill="hold" nodeType="withEffect">
                                  <p:stCondLst>
                                    <p:cond delay="0"/>
                                  </p:stCondLst>
                                  <p:childTnLst>
                                    <p:set>
                                      <p:cBhvr>
                                        <p:cTn id="33" dur="1" fill="hold">
                                          <p:stCondLst>
                                            <p:cond delay="0"/>
                                          </p:stCondLst>
                                        </p:cTn>
                                        <p:tgtEl>
                                          <p:spTgt spid="25"/>
                                        </p:tgtEl>
                                        <p:attrNameLst>
                                          <p:attrName>style.visibility</p:attrName>
                                        </p:attrNameLst>
                                      </p:cBhvr>
                                      <p:to>
                                        <p:strVal val="visible"/>
                                      </p:to>
                                    </p:set>
                                    <p:anim calcmode="lin" valueType="num">
                                      <p:cBhvr additive="base">
                                        <p:cTn id="34" dur="500"/>
                                        <p:tgtEl>
                                          <p:spTgt spid="25"/>
                                        </p:tgtEl>
                                        <p:attrNameLst>
                                          <p:attrName>ppt_x</p:attrName>
                                        </p:attrNameLst>
                                      </p:cBhvr>
                                      <p:tavLst>
                                        <p:tav tm="0">
                                          <p:val>
                                            <p:strVal val="#ppt_x-#ppt_w*1.125000"/>
                                          </p:val>
                                        </p:tav>
                                        <p:tav tm="100000">
                                          <p:val>
                                            <p:strVal val="#ppt_x"/>
                                          </p:val>
                                        </p:tav>
                                      </p:tavLst>
                                    </p:anim>
                                    <p:animEffect transition="in" filter="wipe(right)">
                                      <p:cBhvr>
                                        <p:cTn id="3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82" grpId="0" animBg="1"/>
      <p:bldP spid="1048583" grpId="0" animBg="1"/>
      <p:bldP spid="1048584" grpId="0" animBg="1"/>
      <p:bldP spid="1048587" grpId="0"/>
      <p:bldP spid="1048588" grpId="0" animBg="1"/>
      <p:bldP spid="104859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文本框 14"/>
          <p:cNvSpPr txBox="1"/>
          <p:nvPr/>
        </p:nvSpPr>
        <p:spPr>
          <a:xfrm>
            <a:off x="638857" y="1422577"/>
            <a:ext cx="10914286" cy="5054600"/>
          </a:xfrm>
          <a:prstGeom prst="rect">
            <a:avLst/>
          </a:prstGeom>
          <a:noFill/>
        </p:spPr>
        <p:txBody>
          <a:bodyPr wrap="square" lIns="68580" tIns="34290" rIns="68580" bIns="34290" rtlCol="0">
            <a:spAutoFit/>
          </a:bodyPr>
          <a:lstStyle/>
          <a:p>
            <a:pPr>
              <a:lnSpc>
                <a:spcPct val="150000"/>
              </a:lnSpc>
            </a:pPr>
            <a:r>
              <a:rPr lang="zh-CN" altLang="en-US" sz="3600" dirty="0"/>
              <a:t>       到了今天为止，游戏已经不仅仅满足于其本身的娱乐价值，科技价值，经济价值和文化价值是其今天所背负着的价值。</a:t>
            </a:r>
            <a:endParaRPr lang="en-US" altLang="zh-CN" sz="3600" dirty="0"/>
          </a:p>
          <a:p>
            <a:pPr>
              <a:lnSpc>
                <a:spcPct val="150000"/>
              </a:lnSpc>
            </a:pPr>
            <a:r>
              <a:rPr lang="zh-CN" altLang="en-US" sz="3600" dirty="0"/>
              <a:t>       但是，游戏发展不只在于为科技</a:t>
            </a:r>
            <a:r>
              <a:rPr lang="en-US" altLang="zh-CN" sz="3600" dirty="0"/>
              <a:t>,</a:t>
            </a:r>
            <a:r>
              <a:rPr lang="zh-CN" altLang="en-US" sz="3600" dirty="0"/>
              <a:t>经济</a:t>
            </a:r>
            <a:r>
              <a:rPr lang="en-US" altLang="zh-CN" sz="3600" dirty="0"/>
              <a:t>,</a:t>
            </a:r>
            <a:r>
              <a:rPr lang="zh-CN" altLang="en-US" sz="3600" dirty="0"/>
              <a:t>文化发展服务</a:t>
            </a:r>
            <a:r>
              <a:rPr lang="en-US" altLang="zh-CN" sz="3600" dirty="0"/>
              <a:t>,</a:t>
            </a:r>
            <a:r>
              <a:rPr lang="zh-CN" altLang="en-US" sz="3600" dirty="0"/>
              <a:t>而应该</a:t>
            </a:r>
            <a:r>
              <a:rPr lang="zh-CN" altLang="en-US" sz="3600" dirty="0"/>
              <a:t>也是更纯粹的</a:t>
            </a:r>
            <a:r>
              <a:rPr lang="en-US" altLang="zh-CN" sz="3600" dirty="0"/>
              <a:t>,</a:t>
            </a:r>
            <a:r>
              <a:rPr lang="zh-CN" altLang="en-US" sz="3600" dirty="0"/>
              <a:t>为民生所服务。</a:t>
            </a:r>
            <a:endParaRPr lang="en-US" altLang="zh-CN" sz="3600" dirty="0"/>
          </a:p>
          <a:p>
            <a:pPr>
              <a:lnSpc>
                <a:spcPct val="150000"/>
              </a:lnSpc>
            </a:pPr>
            <a:r>
              <a:rPr lang="zh-CN" altLang="en-US" sz="3600" dirty="0"/>
              <a:t>       真心祝愿国内能开发出更多大众喜爱的游戏。</a:t>
            </a:r>
            <a:endParaRPr lang="zh-CN" altLang="en-US" sz="3600" dirty="0"/>
          </a:p>
        </p:txBody>
      </p:sp>
      <p:sp>
        <p:nvSpPr>
          <p:cNvPr id="1048647" name="文本框 15"/>
          <p:cNvSpPr txBox="1"/>
          <p:nvPr/>
        </p:nvSpPr>
        <p:spPr>
          <a:xfrm>
            <a:off x="746433" y="372617"/>
            <a:ext cx="1529906" cy="900246"/>
          </a:xfrm>
          <a:prstGeom prst="rect">
            <a:avLst/>
          </a:prstGeom>
          <a:noFill/>
        </p:spPr>
        <p:txBody>
          <a:bodyPr wrap="none" lIns="68580" tIns="34290" rIns="68580" bIns="34290" rtlCol="0">
            <a:spAutoFit/>
          </a:bodyPr>
          <a:lstStyle/>
          <a:p>
            <a:r>
              <a:rPr kumimoji="1" lang="zh-CN" altLang="en-US" sz="5400" b="1" dirty="0">
                <a:solidFill>
                  <a:srgbClr val="595959"/>
                </a:solidFill>
              </a:rPr>
              <a:t>总结</a:t>
            </a:r>
            <a:endParaRPr kumimoji="1" lang="zh-CN" altLang="en-US" sz="54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文本框 14"/>
          <p:cNvSpPr txBox="1"/>
          <p:nvPr/>
        </p:nvSpPr>
        <p:spPr>
          <a:xfrm>
            <a:off x="638810" y="1422400"/>
            <a:ext cx="11062335" cy="3421380"/>
          </a:xfrm>
          <a:prstGeom prst="rect">
            <a:avLst/>
          </a:prstGeom>
          <a:noFill/>
        </p:spPr>
        <p:txBody>
          <a:bodyPr wrap="square" lIns="68580" tIns="34290" rIns="68580" bIns="34290" rtlCol="0">
            <a:noAutofit/>
          </a:bodyPr>
          <a:lstStyle/>
          <a:p>
            <a:pPr>
              <a:lnSpc>
                <a:spcPct val="150000"/>
              </a:lnSpc>
            </a:pPr>
            <a:r>
              <a:rPr lang="zh-CN" altLang="en-US" sz="3600" dirty="0"/>
              <a:t>推进中国式现代化是一个系统工程，需要统筹兼顾、系统谋划整体推进，正确处理好顶层设计与实践探索、战略与策略、守正与创新、效率与公平、活力与秩序、自立自强与对外开放等一系列重大关系。</a:t>
            </a:r>
            <a:endParaRPr lang="zh-CN" altLang="en-US" sz="3600" dirty="0"/>
          </a:p>
        </p:txBody>
      </p:sp>
      <p:sp>
        <p:nvSpPr>
          <p:cNvPr id="1048647" name="文本框 15"/>
          <p:cNvSpPr txBox="1"/>
          <p:nvPr/>
        </p:nvSpPr>
        <p:spPr>
          <a:xfrm>
            <a:off x="746433" y="372617"/>
            <a:ext cx="1529906" cy="900246"/>
          </a:xfrm>
          <a:prstGeom prst="rect">
            <a:avLst/>
          </a:prstGeom>
          <a:noFill/>
        </p:spPr>
        <p:txBody>
          <a:bodyPr wrap="none" lIns="68580" tIns="34290" rIns="68580" bIns="34290" rtlCol="0">
            <a:spAutoFit/>
          </a:bodyPr>
          <a:lstStyle/>
          <a:p>
            <a:r>
              <a:rPr kumimoji="1" lang="zh-CN" altLang="en-US" sz="5400" b="1" dirty="0">
                <a:solidFill>
                  <a:srgbClr val="595959"/>
                </a:solidFill>
              </a:rPr>
              <a:t>总结</a:t>
            </a:r>
            <a:endParaRPr kumimoji="1" lang="zh-CN" altLang="en-US" sz="54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048581" name="矩形 1"/>
          <p:cNvSpPr/>
          <p:nvPr/>
        </p:nvSpPr>
        <p:spPr>
          <a:xfrm>
            <a:off x="15679" y="0"/>
            <a:ext cx="1218717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82"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583" name="Google Shape;15;p3"/>
          <p:cNvSpPr/>
          <p:nvPr/>
        </p:nvSpPr>
        <p:spPr>
          <a:xfrm rot="10800000">
            <a:off x="7164462" y="1746264"/>
            <a:ext cx="5497853" cy="5497853"/>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noFill/>
          <a:ln>
            <a:solidFill>
              <a:srgbClr val="73E1CD"/>
            </a:solid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584" name="Google Shape;285;p30"/>
          <p:cNvSpPr/>
          <p:nvPr/>
        </p:nvSpPr>
        <p:spPr>
          <a:xfrm>
            <a:off x="1872975" y="1466242"/>
            <a:ext cx="8144219" cy="3449716"/>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85" name="Google Shape;289;p30"/>
          <p:cNvSpPr txBox="1">
            <a:spLocks noGrp="1"/>
          </p:cNvSpPr>
          <p:nvPr>
            <p:ph type="title" idx="2"/>
          </p:nvPr>
        </p:nvSpPr>
        <p:spPr>
          <a:xfrm>
            <a:off x="1481531" y="1651945"/>
            <a:ext cx="944400" cy="560800"/>
          </a:xfrm>
          <a:prstGeom prst="rect">
            <a:avLst/>
          </a:prstGeom>
        </p:spPr>
        <p:txBody>
          <a:bodyPr spcFirstLastPara="1" wrap="square" lIns="121900" tIns="121900" rIns="121900" bIns="121900" anchor="ctr" anchorCtr="0">
            <a:noAutofit/>
          </a:bodyPr>
          <a:lstStyle/>
          <a:p>
            <a:r>
              <a:rPr lang="en-GB" dirty="0">
                <a:latin typeface="思源黑体 CN Heavy" pitchFamily="34" charset="-122"/>
                <a:ea typeface="思源黑体 CN Heavy" pitchFamily="34" charset="-122"/>
              </a:rPr>
              <a:t> </a:t>
            </a:r>
            <a:endParaRPr dirty="0">
              <a:latin typeface="思源黑体 CN Heavy" pitchFamily="34" charset="-122"/>
              <a:ea typeface="思源黑体 CN Heavy" pitchFamily="34" charset="-122"/>
            </a:endParaRPr>
          </a:p>
        </p:txBody>
      </p:sp>
      <p:sp>
        <p:nvSpPr>
          <p:cNvPr id="1048586" name="Google Shape;292;p30"/>
          <p:cNvSpPr/>
          <p:nvPr/>
        </p:nvSpPr>
        <p:spPr>
          <a:xfrm>
            <a:off x="4520345" y="4572133"/>
            <a:ext cx="2965754" cy="610000"/>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dirty="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87" name="文本框 16"/>
          <p:cNvSpPr txBox="1"/>
          <p:nvPr/>
        </p:nvSpPr>
        <p:spPr>
          <a:xfrm>
            <a:off x="2441609" y="2110427"/>
            <a:ext cx="5914134" cy="1754326"/>
          </a:xfrm>
          <a:prstGeom prst="rect">
            <a:avLst/>
          </a:prstGeom>
          <a:noFill/>
        </p:spPr>
        <p:txBody>
          <a:bodyPr wrap="square" rtlCol="0">
            <a:spAutoFit/>
          </a:bodyPr>
          <a:lstStyle/>
          <a:p>
            <a:pPr algn="ctr" defTabSz="914400"/>
            <a:r>
              <a:rPr lang="en-US" altLang="zh-CN" sz="5400" dirty="0">
                <a:solidFill>
                  <a:srgbClr val="8292E8"/>
                </a:solidFill>
                <a:latin typeface="思源黑体 CN Heavy" pitchFamily="34" charset="-122"/>
                <a:ea typeface="思源黑体 CN Heavy" pitchFamily="34" charset="-122"/>
              </a:rPr>
              <a:t>Part 1</a:t>
            </a:r>
            <a:endParaRPr lang="en-US" altLang="zh-CN" sz="5400" dirty="0">
              <a:solidFill>
                <a:srgbClr val="8292E8"/>
              </a:solidFill>
              <a:latin typeface="思源黑体 CN Heavy" pitchFamily="34" charset="-122"/>
              <a:ea typeface="思源黑体 CN Heavy" pitchFamily="34" charset="-122"/>
            </a:endParaRPr>
          </a:p>
          <a:p>
            <a:pPr algn="ctr" defTabSz="914400"/>
            <a:r>
              <a:rPr lang="zh-CN" altLang="en-US" sz="5400" dirty="0">
                <a:solidFill>
                  <a:srgbClr val="8292E8"/>
                </a:solidFill>
                <a:latin typeface="思源黑体 CN Heavy" pitchFamily="34" charset="-122"/>
                <a:ea typeface="思源黑体 CN Heavy" pitchFamily="34" charset="-122"/>
              </a:rPr>
              <a:t>选题意义</a:t>
            </a:r>
            <a:r>
              <a:rPr lang="en-US" altLang="zh-CN" sz="5400" dirty="0">
                <a:solidFill>
                  <a:srgbClr val="8292E8"/>
                </a:solidFill>
                <a:latin typeface="思源黑体 CN Heavy" pitchFamily="34" charset="-122"/>
                <a:ea typeface="思源黑体 CN Heavy" pitchFamily="34" charset="-122"/>
              </a:rPr>
              <a:t>&amp;</a:t>
            </a:r>
            <a:r>
              <a:rPr lang="zh-CN" altLang="en-US" sz="5400" dirty="0">
                <a:solidFill>
                  <a:srgbClr val="8292E8"/>
                </a:solidFill>
                <a:latin typeface="思源黑体 CN Heavy" pitchFamily="34" charset="-122"/>
                <a:ea typeface="思源黑体 CN Heavy" pitchFamily="34" charset="-122"/>
              </a:rPr>
              <a:t>价值</a:t>
            </a:r>
            <a:endParaRPr lang="zh-CN" altLang="en-US" sz="5400" dirty="0">
              <a:solidFill>
                <a:srgbClr val="8292E8"/>
              </a:solidFill>
              <a:latin typeface="思源黑体 CN Heavy" pitchFamily="34" charset="-122"/>
              <a:ea typeface="思源黑体 CN Heavy" pitchFamily="34" charset="-122"/>
            </a:endParaRPr>
          </a:p>
        </p:txBody>
      </p:sp>
      <p:sp>
        <p:nvSpPr>
          <p:cNvPr id="1048588" name="Synergistically utilize technically sound portals with frictionless chains. Dramatically customize…"/>
          <p:cNvSpPr txBox="1"/>
          <p:nvPr/>
        </p:nvSpPr>
        <p:spPr>
          <a:xfrm>
            <a:off x="3605907" y="3514139"/>
            <a:ext cx="4794631" cy="407291"/>
          </a:xfrm>
          <a:prstGeom prst="rect">
            <a:avLst/>
          </a:prstGeom>
          <a:ln w="12700">
            <a:miter lim="400000"/>
          </a:ln>
        </p:spPr>
        <p:txBody>
          <a:bodyPr wrap="square" lIns="0" tIns="0" rIns="0" bIns="0">
            <a:spAutoFit/>
          </a:bodyPr>
          <a:lstStyle/>
          <a:p>
            <a:pPr algn="ctr" defTabSz="412750" hangingPunct="0">
              <a:lnSpc>
                <a:spcPct val="150000"/>
              </a:lnSpc>
              <a:defRPr sz="2000" b="0">
                <a:solidFill>
                  <a:srgbClr val="1C1F25"/>
                </a:solidFill>
                <a:latin typeface="Roboto Bold"/>
                <a:ea typeface="Roboto Bold"/>
                <a:cs typeface="Roboto Bold"/>
                <a:sym typeface="Roboto Bold"/>
              </a:defRPr>
            </a:pPr>
            <a:endParaRPr lang="en-US" altLang="zh-CN" sz="2000" kern="0" dirty="0">
              <a:solidFill>
                <a:srgbClr val="8292E8"/>
              </a:solidFill>
              <a:latin typeface="仓耳玄三M W05" pitchFamily="18" charset="-122"/>
              <a:ea typeface="仓耳玄三M W05" pitchFamily="18" charset="-122"/>
              <a:sym typeface="Roboto Light"/>
            </a:endParaRPr>
          </a:p>
        </p:txBody>
      </p:sp>
      <p:sp>
        <p:nvSpPr>
          <p:cNvPr id="1048589" name="Google Shape;13;p2"/>
          <p:cNvSpPr/>
          <p:nvPr/>
        </p:nvSpPr>
        <p:spPr>
          <a:xfrm rot="12770">
            <a:off x="9334459" y="-490858"/>
            <a:ext cx="1014568" cy="98171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590" name="Google Shape;14;p2"/>
          <p:cNvSpPr/>
          <p:nvPr/>
        </p:nvSpPr>
        <p:spPr>
          <a:xfrm rot="12770">
            <a:off x="8236518" y="1396818"/>
            <a:ext cx="338591" cy="327629"/>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solidFill>
                <a:schemeClr val="bg1"/>
              </a:solidFill>
            </a:endParaRPr>
          </a:p>
        </p:txBody>
      </p:sp>
      <p:sp>
        <p:nvSpPr>
          <p:cNvPr id="1048591" name="Google Shape;13;p2"/>
          <p:cNvSpPr/>
          <p:nvPr/>
        </p:nvSpPr>
        <p:spPr>
          <a:xfrm rot="12770">
            <a:off x="825425" y="4916811"/>
            <a:ext cx="460050" cy="445154"/>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592" name="Synergistically utilize technically sound portals with frictionless chains. Dramatically customize…"/>
          <p:cNvSpPr txBox="1"/>
          <p:nvPr/>
        </p:nvSpPr>
        <p:spPr>
          <a:xfrm>
            <a:off x="4892833" y="4597874"/>
            <a:ext cx="2202226" cy="457199"/>
          </a:xfrm>
          <a:prstGeom prst="rect">
            <a:avLst/>
          </a:prstGeom>
          <a:ln w="12700">
            <a:miter lim="400000"/>
          </a:ln>
        </p:spPr>
        <p:txBody>
          <a:bodyPr wrap="square" lIns="0" tIns="0" rIns="0" bIns="0">
            <a:spAutoFit/>
          </a:bodyPr>
          <a:lstStyle/>
          <a:p>
            <a:pPr algn="ctr" defTabSz="412750" hangingPunct="0">
              <a:lnSpc>
                <a:spcPct val="150000"/>
              </a:lnSpc>
              <a:defRPr sz="2000" b="0">
                <a:solidFill>
                  <a:srgbClr val="1C1F25"/>
                </a:solidFill>
                <a:latin typeface="Roboto Bold"/>
                <a:ea typeface="Roboto Bold"/>
                <a:cs typeface="Roboto Bold"/>
                <a:sym typeface="Roboto Bold"/>
              </a:defRPr>
            </a:pPr>
            <a:endParaRPr lang="en-US" altLang="zh-CN" sz="2000" kern="0" dirty="0">
              <a:solidFill>
                <a:schemeClr val="bg1"/>
              </a:solidFill>
              <a:latin typeface="仓耳玄三M W05" pitchFamily="18" charset="-122"/>
              <a:ea typeface="仓耳玄三M W05" pitchFamily="18" charset="-122"/>
              <a:sym typeface="Roboto Light"/>
            </a:endParaRPr>
          </a:p>
        </p:txBody>
      </p:sp>
      <p:grpSp>
        <p:nvGrpSpPr>
          <p:cNvPr id="23" name="组 24"/>
          <p:cNvGrpSpPr/>
          <p:nvPr/>
        </p:nvGrpSpPr>
        <p:grpSpPr>
          <a:xfrm>
            <a:off x="1218654" y="795165"/>
            <a:ext cx="432591" cy="412188"/>
            <a:chOff x="5839594" y="4743875"/>
            <a:chExt cx="279708" cy="266516"/>
          </a:xfrm>
        </p:grpSpPr>
        <p:sp>
          <p:nvSpPr>
            <p:cNvPr id="1048593"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4"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24" name="组 3"/>
          <p:cNvGrpSpPr/>
          <p:nvPr/>
        </p:nvGrpSpPr>
        <p:grpSpPr>
          <a:xfrm>
            <a:off x="261065" y="1651245"/>
            <a:ext cx="982183" cy="471592"/>
            <a:chOff x="543278" y="3423075"/>
            <a:chExt cx="982183" cy="471592"/>
          </a:xfrm>
        </p:grpSpPr>
        <p:sp>
          <p:nvSpPr>
            <p:cNvPr id="1048595" name="Google Shape;293;p30"/>
            <p:cNvSpPr/>
            <p:nvPr/>
          </p:nvSpPr>
          <p:spPr>
            <a:xfrm rot="16200000">
              <a:off x="1005553" y="3170147"/>
              <a:ext cx="57633" cy="982183"/>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6" name="Google Shape;294;p30"/>
            <p:cNvSpPr/>
            <p:nvPr/>
          </p:nvSpPr>
          <p:spPr>
            <a:xfrm rot="16200000">
              <a:off x="1159904" y="3529112"/>
              <a:ext cx="471592" cy="259518"/>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
        <p:nvSpPr>
          <p:cNvPr id="1048597"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5" name="组 2"/>
          <p:cNvGrpSpPr/>
          <p:nvPr/>
        </p:nvGrpSpPr>
        <p:grpSpPr>
          <a:xfrm>
            <a:off x="10716392" y="4489874"/>
            <a:ext cx="761507" cy="725592"/>
            <a:chOff x="5839594" y="4743875"/>
            <a:chExt cx="279708" cy="266516"/>
          </a:xfrm>
        </p:grpSpPr>
        <p:sp>
          <p:nvSpPr>
            <p:cNvPr id="1048598"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9"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582"/>
                                        </p:tgtEl>
                                        <p:attrNameLst>
                                          <p:attrName>style.visibility</p:attrName>
                                        </p:attrNameLst>
                                      </p:cBhvr>
                                      <p:to>
                                        <p:strVal val="visible"/>
                                      </p:to>
                                    </p:set>
                                    <p:animEffect transition="in" filter="wipe(down)">
                                      <p:cBhvr>
                                        <p:cTn id="7" dur="500"/>
                                        <p:tgtEl>
                                          <p:spTgt spid="104858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584"/>
                                        </p:tgtEl>
                                        <p:attrNameLst>
                                          <p:attrName>style.visibility</p:attrName>
                                        </p:attrNameLst>
                                      </p:cBhvr>
                                      <p:to>
                                        <p:strVal val="visible"/>
                                      </p:to>
                                    </p:set>
                                    <p:animEffect transition="in" filter="strips(downLeft)">
                                      <p:cBhvr>
                                        <p:cTn id="10" dur="500"/>
                                        <p:tgtEl>
                                          <p:spTgt spid="104858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597"/>
                                        </p:tgtEl>
                                        <p:attrNameLst>
                                          <p:attrName>style.visibility</p:attrName>
                                        </p:attrNameLst>
                                      </p:cBhvr>
                                      <p:to>
                                        <p:strVal val="visible"/>
                                      </p:to>
                                    </p:set>
                                    <p:animEffect transition="in" filter="wipe(down)">
                                      <p:cBhvr>
                                        <p:cTn id="13" dur="500"/>
                                        <p:tgtEl>
                                          <p:spTgt spid="104859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583"/>
                                        </p:tgtEl>
                                        <p:attrNameLst>
                                          <p:attrName>style.visibility</p:attrName>
                                        </p:attrNameLst>
                                      </p:cBhvr>
                                      <p:to>
                                        <p:strVal val="visible"/>
                                      </p:to>
                                    </p:set>
                                    <p:animEffect transition="in" filter="wipe(down)">
                                      <p:cBhvr>
                                        <p:cTn id="16" dur="500"/>
                                        <p:tgtEl>
                                          <p:spTgt spid="104858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588"/>
                                        </p:tgtEl>
                                        <p:attrNameLst>
                                          <p:attrName>style.visibility</p:attrName>
                                        </p:attrNameLst>
                                      </p:cBhvr>
                                      <p:to>
                                        <p:strVal val="visible"/>
                                      </p:to>
                                    </p:set>
                                    <p:animEffect transition="in" filter="wipe(down)">
                                      <p:cBhvr>
                                        <p:cTn id="19" dur="500"/>
                                        <p:tgtEl>
                                          <p:spTgt spid="1048588"/>
                                        </p:tgtEl>
                                      </p:cBhvr>
                                    </p:animEffect>
                                  </p:childTnLst>
                                </p:cTn>
                              </p:par>
                              <p:par>
                                <p:cTn id="20" presetID="12" presetClass="entr" presetSubtype="8" fill="hold" nodeType="with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additive="base">
                                        <p:cTn id="22" dur="500"/>
                                        <p:tgtEl>
                                          <p:spTgt spid="24"/>
                                        </p:tgtEl>
                                        <p:attrNameLst>
                                          <p:attrName>ppt_x</p:attrName>
                                        </p:attrNameLst>
                                      </p:cBhvr>
                                      <p:tavLst>
                                        <p:tav tm="0">
                                          <p:val>
                                            <p:strVal val="#ppt_x-#ppt_w*1.125000"/>
                                          </p:val>
                                        </p:tav>
                                        <p:tav tm="100000">
                                          <p:val>
                                            <p:strVal val="#ppt_x"/>
                                          </p:val>
                                        </p:tav>
                                      </p:tavLst>
                                    </p:anim>
                                    <p:animEffect transition="in" filter="wipe(right)">
                                      <p:cBhvr>
                                        <p:cTn id="23" dur="500"/>
                                        <p:tgtEl>
                                          <p:spTgt spid="24"/>
                                        </p:tgtEl>
                                      </p:cBhvr>
                                    </p:animEffect>
                                  </p:childTnLst>
                                </p:cTn>
                              </p:par>
                              <p:par>
                                <p:cTn id="24" presetID="12" presetClass="entr" presetSubtype="8" fill="hold" nodeType="withEffect">
                                  <p:stCondLst>
                                    <p:cond delay="0"/>
                                  </p:stCondLst>
                                  <p:childTnLst>
                                    <p:set>
                                      <p:cBhvr>
                                        <p:cTn id="25" dur="1" fill="hold">
                                          <p:stCondLst>
                                            <p:cond delay="0"/>
                                          </p:stCondLst>
                                        </p:cTn>
                                        <p:tgtEl>
                                          <p:spTgt spid="23"/>
                                        </p:tgtEl>
                                        <p:attrNameLst>
                                          <p:attrName>style.visibility</p:attrName>
                                        </p:attrNameLst>
                                      </p:cBhvr>
                                      <p:to>
                                        <p:strVal val="visible"/>
                                      </p:to>
                                    </p:set>
                                    <p:anim calcmode="lin" valueType="num">
                                      <p:cBhvr additive="base">
                                        <p:cTn id="26" dur="500"/>
                                        <p:tgtEl>
                                          <p:spTgt spid="23"/>
                                        </p:tgtEl>
                                        <p:attrNameLst>
                                          <p:attrName>ppt_x</p:attrName>
                                        </p:attrNameLst>
                                      </p:cBhvr>
                                      <p:tavLst>
                                        <p:tav tm="0">
                                          <p:val>
                                            <p:strVal val="#ppt_x-#ppt_w*1.125000"/>
                                          </p:val>
                                        </p:tav>
                                        <p:tav tm="100000">
                                          <p:val>
                                            <p:strVal val="#ppt_x"/>
                                          </p:val>
                                        </p:tav>
                                      </p:tavLst>
                                    </p:anim>
                                    <p:animEffect transition="in" filter="wipe(right)">
                                      <p:cBhvr>
                                        <p:cTn id="27" dur="500"/>
                                        <p:tgtEl>
                                          <p:spTgt spid="23"/>
                                        </p:tgtEl>
                                      </p:cBhvr>
                                    </p:animEffect>
                                  </p:childTnLst>
                                </p:cTn>
                              </p:par>
                              <p:par>
                                <p:cTn id="28" presetID="12" presetClass="entr" presetSubtype="8" fill="hold" nodeType="withEffect">
                                  <p:stCondLst>
                                    <p:cond delay="0"/>
                                  </p:stCondLst>
                                  <p:childTnLst>
                                    <p:set>
                                      <p:cBhvr>
                                        <p:cTn id="29" dur="1" fill="hold">
                                          <p:stCondLst>
                                            <p:cond delay="0"/>
                                          </p:stCondLst>
                                        </p:cTn>
                                        <p:tgtEl>
                                          <p:spTgt spid="25"/>
                                        </p:tgtEl>
                                        <p:attrNameLst>
                                          <p:attrName>style.visibility</p:attrName>
                                        </p:attrNameLst>
                                      </p:cBhvr>
                                      <p:to>
                                        <p:strVal val="visible"/>
                                      </p:to>
                                    </p:set>
                                    <p:anim calcmode="lin" valueType="num">
                                      <p:cBhvr additive="base">
                                        <p:cTn id="30" dur="500"/>
                                        <p:tgtEl>
                                          <p:spTgt spid="25"/>
                                        </p:tgtEl>
                                        <p:attrNameLst>
                                          <p:attrName>ppt_x</p:attrName>
                                        </p:attrNameLst>
                                      </p:cBhvr>
                                      <p:tavLst>
                                        <p:tav tm="0">
                                          <p:val>
                                            <p:strVal val="#ppt_x-#ppt_w*1.125000"/>
                                          </p:val>
                                        </p:tav>
                                        <p:tav tm="100000">
                                          <p:val>
                                            <p:strVal val="#ppt_x"/>
                                          </p:val>
                                        </p:tav>
                                      </p:tavLst>
                                    </p:anim>
                                    <p:animEffect transition="in" filter="wipe(right)">
                                      <p:cBhvr>
                                        <p:cTn id="31" dur="500"/>
                                        <p:tgtEl>
                                          <p:spTgt spid="25"/>
                                        </p:tgtEl>
                                      </p:cBhvr>
                                    </p:animEffect>
                                  </p:childTnLst>
                                </p:cTn>
                              </p:par>
                            </p:childTnLst>
                          </p:cTn>
                        </p:par>
                        <p:par>
                          <p:cTn id="32" fill="hold">
                            <p:stCondLst>
                              <p:cond delay="500"/>
                            </p:stCondLst>
                            <p:childTnLst>
                              <p:par>
                                <p:cTn id="33" presetID="22" presetClass="entr" presetSubtype="4" fill="hold" grpId="0" nodeType="afterEffect">
                                  <p:stCondLst>
                                    <p:cond delay="0"/>
                                  </p:stCondLst>
                                  <p:childTnLst>
                                    <p:set>
                                      <p:cBhvr>
                                        <p:cTn id="34" dur="1" fill="hold">
                                          <p:stCondLst>
                                            <p:cond delay="0"/>
                                          </p:stCondLst>
                                        </p:cTn>
                                        <p:tgtEl>
                                          <p:spTgt spid="1048587"/>
                                        </p:tgtEl>
                                        <p:attrNameLst>
                                          <p:attrName>style.visibility</p:attrName>
                                        </p:attrNameLst>
                                      </p:cBhvr>
                                      <p:to>
                                        <p:strVal val="visible"/>
                                      </p:to>
                                    </p:set>
                                    <p:animEffect transition="in" filter="wipe(down)">
                                      <p:cBhvr>
                                        <p:cTn id="35" dur="500"/>
                                        <p:tgtEl>
                                          <p:spTgt spid="10485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82" grpId="0" animBg="1"/>
      <p:bldP spid="1048583" grpId="0" animBg="1"/>
      <p:bldP spid="1048584" grpId="0" animBg="1"/>
      <p:bldP spid="1048587" grpId="0"/>
      <p:bldP spid="1048588" grpId="0" animBg="1"/>
      <p:bldP spid="1048597"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048875" name="矩形 1"/>
          <p:cNvSpPr/>
          <p:nvPr/>
        </p:nvSpPr>
        <p:spPr>
          <a:xfrm>
            <a:off x="15679" y="0"/>
            <a:ext cx="1218717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876"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877" name="Google Shape;15;p3"/>
          <p:cNvSpPr/>
          <p:nvPr/>
        </p:nvSpPr>
        <p:spPr>
          <a:xfrm rot="10800000">
            <a:off x="7164462" y="1746264"/>
            <a:ext cx="5497853" cy="5497853"/>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noFill/>
          <a:ln>
            <a:solidFill>
              <a:srgbClr val="73E1CD"/>
            </a:solid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878" name="Google Shape;285;p30"/>
          <p:cNvSpPr/>
          <p:nvPr/>
        </p:nvSpPr>
        <p:spPr>
          <a:xfrm>
            <a:off x="1931113" y="1574800"/>
            <a:ext cx="8144219" cy="3449716"/>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dirty="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879" name="Google Shape;289;p30"/>
          <p:cNvSpPr txBox="1">
            <a:spLocks noGrp="1"/>
          </p:cNvSpPr>
          <p:nvPr>
            <p:ph type="title" idx="2"/>
          </p:nvPr>
        </p:nvSpPr>
        <p:spPr>
          <a:xfrm>
            <a:off x="1481531" y="1651945"/>
            <a:ext cx="944400" cy="560800"/>
          </a:xfrm>
          <a:prstGeom prst="rect">
            <a:avLst/>
          </a:prstGeom>
        </p:spPr>
        <p:txBody>
          <a:bodyPr spcFirstLastPara="1" wrap="square" lIns="121900" tIns="121900" rIns="121900" bIns="121900" anchor="ctr" anchorCtr="0">
            <a:noAutofit/>
          </a:bodyPr>
          <a:lstStyle/>
          <a:p>
            <a:r>
              <a:rPr lang="en-GB" dirty="0">
                <a:latin typeface="思源黑体 CN Heavy" pitchFamily="34" charset="-122"/>
                <a:ea typeface="思源黑体 CN Heavy" pitchFamily="34" charset="-122"/>
              </a:rPr>
              <a:t> </a:t>
            </a:r>
            <a:endParaRPr dirty="0">
              <a:latin typeface="思源黑体 CN Heavy" pitchFamily="34" charset="-122"/>
              <a:ea typeface="思源黑体 CN Heavy" pitchFamily="34" charset="-122"/>
            </a:endParaRPr>
          </a:p>
        </p:txBody>
      </p:sp>
      <p:sp>
        <p:nvSpPr>
          <p:cNvPr id="1048880" name="Google Shape;292;p30"/>
          <p:cNvSpPr/>
          <p:nvPr/>
        </p:nvSpPr>
        <p:spPr>
          <a:xfrm>
            <a:off x="4520345" y="4572133"/>
            <a:ext cx="2965754" cy="610000"/>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882" name="Google Shape;13;p2"/>
          <p:cNvSpPr/>
          <p:nvPr/>
        </p:nvSpPr>
        <p:spPr>
          <a:xfrm rot="12770">
            <a:off x="9334459" y="-490858"/>
            <a:ext cx="1014568" cy="98171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883" name="Google Shape;14;p2"/>
          <p:cNvSpPr/>
          <p:nvPr/>
        </p:nvSpPr>
        <p:spPr>
          <a:xfrm rot="12770">
            <a:off x="8236518" y="1396818"/>
            <a:ext cx="338591" cy="327629"/>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solidFill>
                <a:schemeClr val="bg1"/>
              </a:solidFill>
            </a:endParaRPr>
          </a:p>
        </p:txBody>
      </p:sp>
      <p:sp>
        <p:nvSpPr>
          <p:cNvPr id="1048884" name="Google Shape;13;p2"/>
          <p:cNvSpPr/>
          <p:nvPr/>
        </p:nvSpPr>
        <p:spPr>
          <a:xfrm rot="12770">
            <a:off x="825425" y="4916811"/>
            <a:ext cx="460050" cy="445154"/>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885" name="Synergistically utilize technically sound portals with frictionless chains. Dramatically customize…"/>
          <p:cNvSpPr txBox="1"/>
          <p:nvPr/>
        </p:nvSpPr>
        <p:spPr>
          <a:xfrm>
            <a:off x="4892833" y="4597874"/>
            <a:ext cx="2202226" cy="457199"/>
          </a:xfrm>
          <a:prstGeom prst="rect">
            <a:avLst/>
          </a:prstGeom>
          <a:ln w="12700">
            <a:miter lim="400000"/>
          </a:ln>
        </p:spPr>
        <p:txBody>
          <a:bodyPr wrap="square" lIns="0" tIns="0" rIns="0" bIns="0">
            <a:spAutoFit/>
          </a:bodyPr>
          <a:lstStyle/>
          <a:p>
            <a:pPr algn="ctr" defTabSz="412750" hangingPunct="0">
              <a:lnSpc>
                <a:spcPct val="150000"/>
              </a:lnSpc>
              <a:defRPr sz="2000" b="0">
                <a:solidFill>
                  <a:srgbClr val="1C1F25"/>
                </a:solidFill>
                <a:latin typeface="Roboto Bold"/>
                <a:ea typeface="Roboto Bold"/>
                <a:cs typeface="Roboto Bold"/>
                <a:sym typeface="Roboto Bold"/>
              </a:defRPr>
            </a:pPr>
            <a:endParaRPr lang="en-US" altLang="zh-CN" sz="2000" kern="0" dirty="0">
              <a:solidFill>
                <a:schemeClr val="bg1"/>
              </a:solidFill>
              <a:latin typeface="仓耳玄三M W05" pitchFamily="18" charset="-122"/>
              <a:ea typeface="仓耳玄三M W05" pitchFamily="18" charset="-122"/>
              <a:sym typeface="Roboto Light"/>
            </a:endParaRPr>
          </a:p>
        </p:txBody>
      </p:sp>
      <p:grpSp>
        <p:nvGrpSpPr>
          <p:cNvPr id="156" name="组 24"/>
          <p:cNvGrpSpPr/>
          <p:nvPr/>
        </p:nvGrpSpPr>
        <p:grpSpPr>
          <a:xfrm>
            <a:off x="1218654" y="795165"/>
            <a:ext cx="432591" cy="412188"/>
            <a:chOff x="5839594" y="4743875"/>
            <a:chExt cx="279708" cy="266516"/>
          </a:xfrm>
        </p:grpSpPr>
        <p:sp>
          <p:nvSpPr>
            <p:cNvPr id="1048886"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887"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157" name="组 3"/>
          <p:cNvGrpSpPr/>
          <p:nvPr/>
        </p:nvGrpSpPr>
        <p:grpSpPr>
          <a:xfrm>
            <a:off x="261065" y="1651245"/>
            <a:ext cx="982183" cy="471592"/>
            <a:chOff x="543278" y="3423075"/>
            <a:chExt cx="982183" cy="471592"/>
          </a:xfrm>
        </p:grpSpPr>
        <p:sp>
          <p:nvSpPr>
            <p:cNvPr id="1048888" name="Google Shape;293;p30"/>
            <p:cNvSpPr/>
            <p:nvPr/>
          </p:nvSpPr>
          <p:spPr>
            <a:xfrm rot="16200000">
              <a:off x="1005553" y="3170147"/>
              <a:ext cx="57633" cy="982183"/>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889" name="Google Shape;294;p30"/>
            <p:cNvSpPr/>
            <p:nvPr/>
          </p:nvSpPr>
          <p:spPr>
            <a:xfrm rot="16200000">
              <a:off x="1159904" y="3529112"/>
              <a:ext cx="471592" cy="259518"/>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
        <p:nvSpPr>
          <p:cNvPr id="1048890"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58" name="组 2"/>
          <p:cNvGrpSpPr/>
          <p:nvPr/>
        </p:nvGrpSpPr>
        <p:grpSpPr>
          <a:xfrm>
            <a:off x="10716392" y="4489874"/>
            <a:ext cx="761507" cy="725592"/>
            <a:chOff x="5839594" y="4743875"/>
            <a:chExt cx="279708" cy="266516"/>
          </a:xfrm>
        </p:grpSpPr>
        <p:sp>
          <p:nvSpPr>
            <p:cNvPr id="1048891"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892"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
        <p:nvSpPr>
          <p:cNvPr id="2" name="矩形 1"/>
          <p:cNvSpPr/>
          <p:nvPr/>
        </p:nvSpPr>
        <p:spPr>
          <a:xfrm>
            <a:off x="3431151" y="2556369"/>
            <a:ext cx="9949323" cy="1200329"/>
          </a:xfrm>
          <a:prstGeom prst="rect">
            <a:avLst/>
          </a:prstGeom>
          <a:noFill/>
        </p:spPr>
        <p:txBody>
          <a:bodyPr wrap="square" lIns="91440" tIns="45720" rIns="91440" bIns="45720">
            <a:spAutoFit/>
          </a:bodyPr>
          <a:lstStyle/>
          <a:p>
            <a:r>
              <a:rPr lang="zh-CN" altLang="en-US" sz="7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谢谢大家</a:t>
            </a:r>
            <a:endParaRPr lang="en-US" altLang="zh-CN" sz="72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5" name="矩形 4"/>
          <p:cNvSpPr/>
          <p:nvPr/>
        </p:nvSpPr>
        <p:spPr>
          <a:xfrm>
            <a:off x="5838419" y="812640"/>
            <a:ext cx="5295247" cy="1446550"/>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altLang="zh-CN" sz="8800" b="1" cap="none" spc="0" dirty="0">
                <a:solidFill>
                  <a:schemeClr val="accent4"/>
                </a:solidFill>
                <a:effectLst/>
              </a:rPr>
              <a:t>THE END</a:t>
            </a:r>
            <a:endParaRPr lang="zh-CN" altLang="en-US" sz="8800" b="1" cap="none" spc="0" dirty="0">
              <a:solidFill>
                <a:schemeClr val="accent4"/>
              </a:solidFill>
              <a:effectLst/>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876"/>
                                        </p:tgtEl>
                                        <p:attrNameLst>
                                          <p:attrName>style.visibility</p:attrName>
                                        </p:attrNameLst>
                                      </p:cBhvr>
                                      <p:to>
                                        <p:strVal val="visible"/>
                                      </p:to>
                                    </p:set>
                                    <p:animEffect transition="in" filter="wipe(down)">
                                      <p:cBhvr>
                                        <p:cTn id="7" dur="500"/>
                                        <p:tgtEl>
                                          <p:spTgt spid="1048876"/>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878"/>
                                        </p:tgtEl>
                                        <p:attrNameLst>
                                          <p:attrName>style.visibility</p:attrName>
                                        </p:attrNameLst>
                                      </p:cBhvr>
                                      <p:to>
                                        <p:strVal val="visible"/>
                                      </p:to>
                                    </p:set>
                                    <p:animEffect transition="in" filter="strips(downLeft)">
                                      <p:cBhvr>
                                        <p:cTn id="10" dur="500"/>
                                        <p:tgtEl>
                                          <p:spTgt spid="1048878"/>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890"/>
                                        </p:tgtEl>
                                        <p:attrNameLst>
                                          <p:attrName>style.visibility</p:attrName>
                                        </p:attrNameLst>
                                      </p:cBhvr>
                                      <p:to>
                                        <p:strVal val="visible"/>
                                      </p:to>
                                    </p:set>
                                    <p:animEffect transition="in" filter="wipe(down)">
                                      <p:cBhvr>
                                        <p:cTn id="13" dur="500"/>
                                        <p:tgtEl>
                                          <p:spTgt spid="1048890"/>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877"/>
                                        </p:tgtEl>
                                        <p:attrNameLst>
                                          <p:attrName>style.visibility</p:attrName>
                                        </p:attrNameLst>
                                      </p:cBhvr>
                                      <p:to>
                                        <p:strVal val="visible"/>
                                      </p:to>
                                    </p:set>
                                    <p:animEffect transition="in" filter="wipe(down)">
                                      <p:cBhvr>
                                        <p:cTn id="16" dur="500"/>
                                        <p:tgtEl>
                                          <p:spTgt spid="1048877"/>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880"/>
                                        </p:tgtEl>
                                        <p:attrNameLst>
                                          <p:attrName>style.visibility</p:attrName>
                                        </p:attrNameLst>
                                      </p:cBhvr>
                                      <p:to>
                                        <p:strVal val="visible"/>
                                      </p:to>
                                    </p:set>
                                    <p:animEffect transition="in" filter="wipe(down)">
                                      <p:cBhvr>
                                        <p:cTn id="19" dur="500"/>
                                        <p:tgtEl>
                                          <p:spTgt spid="1048880"/>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048885"/>
                                        </p:tgtEl>
                                        <p:attrNameLst>
                                          <p:attrName>style.visibility</p:attrName>
                                        </p:attrNameLst>
                                      </p:cBhvr>
                                      <p:to>
                                        <p:strVal val="visible"/>
                                      </p:to>
                                    </p:set>
                                    <p:animEffect transition="in" filter="wipe(down)">
                                      <p:cBhvr>
                                        <p:cTn id="22" dur="500"/>
                                        <p:tgtEl>
                                          <p:spTgt spid="1048885"/>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048884"/>
                                        </p:tgtEl>
                                        <p:attrNameLst>
                                          <p:attrName>style.visibility</p:attrName>
                                        </p:attrNameLst>
                                      </p:cBhvr>
                                      <p:to>
                                        <p:strVal val="visible"/>
                                      </p:to>
                                    </p:set>
                                    <p:anim calcmode="lin" valueType="num">
                                      <p:cBhvr>
                                        <p:cTn id="25" dur="1000" fill="hold"/>
                                        <p:tgtEl>
                                          <p:spTgt spid="1048884"/>
                                        </p:tgtEl>
                                        <p:attrNameLst>
                                          <p:attrName>ppt_w</p:attrName>
                                        </p:attrNameLst>
                                      </p:cBhvr>
                                      <p:tavLst>
                                        <p:tav tm="0">
                                          <p:val>
                                            <p:fltVal val="0"/>
                                          </p:val>
                                        </p:tav>
                                        <p:tav tm="100000">
                                          <p:val>
                                            <p:strVal val="#ppt_w"/>
                                          </p:val>
                                        </p:tav>
                                      </p:tavLst>
                                    </p:anim>
                                    <p:anim calcmode="lin" valueType="num">
                                      <p:cBhvr>
                                        <p:cTn id="26" dur="1000" fill="hold"/>
                                        <p:tgtEl>
                                          <p:spTgt spid="1048884"/>
                                        </p:tgtEl>
                                        <p:attrNameLst>
                                          <p:attrName>ppt_h</p:attrName>
                                        </p:attrNameLst>
                                      </p:cBhvr>
                                      <p:tavLst>
                                        <p:tav tm="0">
                                          <p:val>
                                            <p:fltVal val="0"/>
                                          </p:val>
                                        </p:tav>
                                        <p:tav tm="100000">
                                          <p:val>
                                            <p:strVal val="#ppt_h"/>
                                          </p:val>
                                        </p:tav>
                                      </p:tavLst>
                                    </p:anim>
                                    <p:anim calcmode="lin" valueType="num">
                                      <p:cBhvr>
                                        <p:cTn id="27" dur="1000" fill="hold"/>
                                        <p:tgtEl>
                                          <p:spTgt spid="1048884"/>
                                        </p:tgtEl>
                                        <p:attrNameLst>
                                          <p:attrName>style.rotation</p:attrName>
                                        </p:attrNameLst>
                                      </p:cBhvr>
                                      <p:tavLst>
                                        <p:tav tm="0">
                                          <p:val>
                                            <p:fltVal val="90"/>
                                          </p:val>
                                        </p:tav>
                                        <p:tav tm="100000">
                                          <p:val>
                                            <p:fltVal val="0"/>
                                          </p:val>
                                        </p:tav>
                                      </p:tavLst>
                                    </p:anim>
                                    <p:animEffect transition="in" filter="fade">
                                      <p:cBhvr>
                                        <p:cTn id="28" dur="1000"/>
                                        <p:tgtEl>
                                          <p:spTgt spid="1048884"/>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048883"/>
                                        </p:tgtEl>
                                        <p:attrNameLst>
                                          <p:attrName>style.visibility</p:attrName>
                                        </p:attrNameLst>
                                      </p:cBhvr>
                                      <p:to>
                                        <p:strVal val="visible"/>
                                      </p:to>
                                    </p:set>
                                    <p:anim calcmode="lin" valueType="num">
                                      <p:cBhvr>
                                        <p:cTn id="31" dur="1000" fill="hold"/>
                                        <p:tgtEl>
                                          <p:spTgt spid="1048883"/>
                                        </p:tgtEl>
                                        <p:attrNameLst>
                                          <p:attrName>ppt_w</p:attrName>
                                        </p:attrNameLst>
                                      </p:cBhvr>
                                      <p:tavLst>
                                        <p:tav tm="0">
                                          <p:val>
                                            <p:fltVal val="0"/>
                                          </p:val>
                                        </p:tav>
                                        <p:tav tm="100000">
                                          <p:val>
                                            <p:strVal val="#ppt_w"/>
                                          </p:val>
                                        </p:tav>
                                      </p:tavLst>
                                    </p:anim>
                                    <p:anim calcmode="lin" valueType="num">
                                      <p:cBhvr>
                                        <p:cTn id="32" dur="1000" fill="hold"/>
                                        <p:tgtEl>
                                          <p:spTgt spid="1048883"/>
                                        </p:tgtEl>
                                        <p:attrNameLst>
                                          <p:attrName>ppt_h</p:attrName>
                                        </p:attrNameLst>
                                      </p:cBhvr>
                                      <p:tavLst>
                                        <p:tav tm="0">
                                          <p:val>
                                            <p:fltVal val="0"/>
                                          </p:val>
                                        </p:tav>
                                        <p:tav tm="100000">
                                          <p:val>
                                            <p:strVal val="#ppt_h"/>
                                          </p:val>
                                        </p:tav>
                                      </p:tavLst>
                                    </p:anim>
                                    <p:anim calcmode="lin" valueType="num">
                                      <p:cBhvr>
                                        <p:cTn id="33" dur="1000" fill="hold"/>
                                        <p:tgtEl>
                                          <p:spTgt spid="1048883"/>
                                        </p:tgtEl>
                                        <p:attrNameLst>
                                          <p:attrName>style.rotation</p:attrName>
                                        </p:attrNameLst>
                                      </p:cBhvr>
                                      <p:tavLst>
                                        <p:tav tm="0">
                                          <p:val>
                                            <p:fltVal val="90"/>
                                          </p:val>
                                        </p:tav>
                                        <p:tav tm="100000">
                                          <p:val>
                                            <p:fltVal val="0"/>
                                          </p:val>
                                        </p:tav>
                                      </p:tavLst>
                                    </p:anim>
                                    <p:animEffect transition="in" filter="fade">
                                      <p:cBhvr>
                                        <p:cTn id="34" dur="1000"/>
                                        <p:tgtEl>
                                          <p:spTgt spid="1048883"/>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048882"/>
                                        </p:tgtEl>
                                        <p:attrNameLst>
                                          <p:attrName>style.visibility</p:attrName>
                                        </p:attrNameLst>
                                      </p:cBhvr>
                                      <p:to>
                                        <p:strVal val="visible"/>
                                      </p:to>
                                    </p:set>
                                    <p:anim calcmode="lin" valueType="num">
                                      <p:cBhvr>
                                        <p:cTn id="37" dur="1000" fill="hold"/>
                                        <p:tgtEl>
                                          <p:spTgt spid="1048882"/>
                                        </p:tgtEl>
                                        <p:attrNameLst>
                                          <p:attrName>ppt_w</p:attrName>
                                        </p:attrNameLst>
                                      </p:cBhvr>
                                      <p:tavLst>
                                        <p:tav tm="0">
                                          <p:val>
                                            <p:fltVal val="0"/>
                                          </p:val>
                                        </p:tav>
                                        <p:tav tm="100000">
                                          <p:val>
                                            <p:strVal val="#ppt_w"/>
                                          </p:val>
                                        </p:tav>
                                      </p:tavLst>
                                    </p:anim>
                                    <p:anim calcmode="lin" valueType="num">
                                      <p:cBhvr>
                                        <p:cTn id="38" dur="1000" fill="hold"/>
                                        <p:tgtEl>
                                          <p:spTgt spid="1048882"/>
                                        </p:tgtEl>
                                        <p:attrNameLst>
                                          <p:attrName>ppt_h</p:attrName>
                                        </p:attrNameLst>
                                      </p:cBhvr>
                                      <p:tavLst>
                                        <p:tav tm="0">
                                          <p:val>
                                            <p:fltVal val="0"/>
                                          </p:val>
                                        </p:tav>
                                        <p:tav tm="100000">
                                          <p:val>
                                            <p:strVal val="#ppt_h"/>
                                          </p:val>
                                        </p:tav>
                                      </p:tavLst>
                                    </p:anim>
                                    <p:anim calcmode="lin" valueType="num">
                                      <p:cBhvr>
                                        <p:cTn id="39" dur="1000" fill="hold"/>
                                        <p:tgtEl>
                                          <p:spTgt spid="1048882"/>
                                        </p:tgtEl>
                                        <p:attrNameLst>
                                          <p:attrName>style.rotation</p:attrName>
                                        </p:attrNameLst>
                                      </p:cBhvr>
                                      <p:tavLst>
                                        <p:tav tm="0">
                                          <p:val>
                                            <p:fltVal val="90"/>
                                          </p:val>
                                        </p:tav>
                                        <p:tav tm="100000">
                                          <p:val>
                                            <p:fltVal val="0"/>
                                          </p:val>
                                        </p:tav>
                                      </p:tavLst>
                                    </p:anim>
                                    <p:animEffect transition="in" filter="fade">
                                      <p:cBhvr>
                                        <p:cTn id="40" dur="1000"/>
                                        <p:tgtEl>
                                          <p:spTgt spid="1048882"/>
                                        </p:tgtEl>
                                      </p:cBhvr>
                                    </p:animEffect>
                                  </p:childTnLst>
                                </p:cTn>
                              </p:par>
                              <p:par>
                                <p:cTn id="41" presetID="12" presetClass="entr" presetSubtype="8" fill="hold" nodeType="withEffect">
                                  <p:stCondLst>
                                    <p:cond delay="0"/>
                                  </p:stCondLst>
                                  <p:childTnLst>
                                    <p:set>
                                      <p:cBhvr>
                                        <p:cTn id="42" dur="1" fill="hold">
                                          <p:stCondLst>
                                            <p:cond delay="0"/>
                                          </p:stCondLst>
                                        </p:cTn>
                                        <p:tgtEl>
                                          <p:spTgt spid="157"/>
                                        </p:tgtEl>
                                        <p:attrNameLst>
                                          <p:attrName>style.visibility</p:attrName>
                                        </p:attrNameLst>
                                      </p:cBhvr>
                                      <p:to>
                                        <p:strVal val="visible"/>
                                      </p:to>
                                    </p:set>
                                    <p:anim calcmode="lin" valueType="num">
                                      <p:cBhvr additive="base">
                                        <p:cTn id="43" dur="500"/>
                                        <p:tgtEl>
                                          <p:spTgt spid="157"/>
                                        </p:tgtEl>
                                        <p:attrNameLst>
                                          <p:attrName>ppt_x</p:attrName>
                                        </p:attrNameLst>
                                      </p:cBhvr>
                                      <p:tavLst>
                                        <p:tav tm="0">
                                          <p:val>
                                            <p:strVal val="#ppt_x-#ppt_w*1.125000"/>
                                          </p:val>
                                        </p:tav>
                                        <p:tav tm="100000">
                                          <p:val>
                                            <p:strVal val="#ppt_x"/>
                                          </p:val>
                                        </p:tav>
                                      </p:tavLst>
                                    </p:anim>
                                    <p:animEffect transition="in" filter="wipe(right)">
                                      <p:cBhvr>
                                        <p:cTn id="44" dur="500"/>
                                        <p:tgtEl>
                                          <p:spTgt spid="157"/>
                                        </p:tgtEl>
                                      </p:cBhvr>
                                    </p:animEffect>
                                  </p:childTnLst>
                                </p:cTn>
                              </p:par>
                              <p:par>
                                <p:cTn id="45" presetID="12" presetClass="entr" presetSubtype="8" fill="hold" nodeType="withEffect">
                                  <p:stCondLst>
                                    <p:cond delay="0"/>
                                  </p:stCondLst>
                                  <p:childTnLst>
                                    <p:set>
                                      <p:cBhvr>
                                        <p:cTn id="46" dur="1" fill="hold">
                                          <p:stCondLst>
                                            <p:cond delay="0"/>
                                          </p:stCondLst>
                                        </p:cTn>
                                        <p:tgtEl>
                                          <p:spTgt spid="156"/>
                                        </p:tgtEl>
                                        <p:attrNameLst>
                                          <p:attrName>style.visibility</p:attrName>
                                        </p:attrNameLst>
                                      </p:cBhvr>
                                      <p:to>
                                        <p:strVal val="visible"/>
                                      </p:to>
                                    </p:set>
                                    <p:anim calcmode="lin" valueType="num">
                                      <p:cBhvr additive="base">
                                        <p:cTn id="47" dur="500"/>
                                        <p:tgtEl>
                                          <p:spTgt spid="156"/>
                                        </p:tgtEl>
                                        <p:attrNameLst>
                                          <p:attrName>ppt_x</p:attrName>
                                        </p:attrNameLst>
                                      </p:cBhvr>
                                      <p:tavLst>
                                        <p:tav tm="0">
                                          <p:val>
                                            <p:strVal val="#ppt_x-#ppt_w*1.125000"/>
                                          </p:val>
                                        </p:tav>
                                        <p:tav tm="100000">
                                          <p:val>
                                            <p:strVal val="#ppt_x"/>
                                          </p:val>
                                        </p:tav>
                                      </p:tavLst>
                                    </p:anim>
                                    <p:animEffect transition="in" filter="wipe(right)">
                                      <p:cBhvr>
                                        <p:cTn id="48" dur="500"/>
                                        <p:tgtEl>
                                          <p:spTgt spid="156"/>
                                        </p:tgtEl>
                                      </p:cBhvr>
                                    </p:animEffect>
                                  </p:childTnLst>
                                </p:cTn>
                              </p:par>
                              <p:par>
                                <p:cTn id="49" presetID="12" presetClass="entr" presetSubtype="8" fill="hold" nodeType="withEffect">
                                  <p:stCondLst>
                                    <p:cond delay="0"/>
                                  </p:stCondLst>
                                  <p:childTnLst>
                                    <p:set>
                                      <p:cBhvr>
                                        <p:cTn id="50" dur="1" fill="hold">
                                          <p:stCondLst>
                                            <p:cond delay="0"/>
                                          </p:stCondLst>
                                        </p:cTn>
                                        <p:tgtEl>
                                          <p:spTgt spid="158"/>
                                        </p:tgtEl>
                                        <p:attrNameLst>
                                          <p:attrName>style.visibility</p:attrName>
                                        </p:attrNameLst>
                                      </p:cBhvr>
                                      <p:to>
                                        <p:strVal val="visible"/>
                                      </p:to>
                                    </p:set>
                                    <p:anim calcmode="lin" valueType="num">
                                      <p:cBhvr additive="base">
                                        <p:cTn id="51" dur="500"/>
                                        <p:tgtEl>
                                          <p:spTgt spid="158"/>
                                        </p:tgtEl>
                                        <p:attrNameLst>
                                          <p:attrName>ppt_x</p:attrName>
                                        </p:attrNameLst>
                                      </p:cBhvr>
                                      <p:tavLst>
                                        <p:tav tm="0">
                                          <p:val>
                                            <p:strVal val="#ppt_x-#ppt_w*1.125000"/>
                                          </p:val>
                                        </p:tav>
                                        <p:tav tm="100000">
                                          <p:val>
                                            <p:strVal val="#ppt_x"/>
                                          </p:val>
                                        </p:tav>
                                      </p:tavLst>
                                    </p:anim>
                                    <p:animEffect transition="in" filter="wipe(right)">
                                      <p:cBhvr>
                                        <p:cTn id="52" dur="500"/>
                                        <p:tgtEl>
                                          <p:spTgt spid="158"/>
                                        </p:tgtEl>
                                      </p:cBhvr>
                                    </p:animEffect>
                                  </p:childTnLst>
                                </p:cTn>
                              </p:par>
                            </p:childTnLst>
                          </p:cTn>
                        </p:par>
                        <p:par>
                          <p:cTn id="53" fill="hold">
                            <p:stCondLst>
                              <p:cond delay="500"/>
                            </p:stCondLst>
                            <p:childTnLst>
                              <p:par>
                                <p:cTn id="54" presetID="42" presetClass="entr" presetSubtype="0" fill="hold" grpId="0" nodeType="afterEffect">
                                  <p:stCondLst>
                                    <p:cond delay="0"/>
                                  </p:stCondLst>
                                  <p:childTnLst>
                                    <p:set>
                                      <p:cBhvr>
                                        <p:cTn id="55" dur="1" fill="hold">
                                          <p:stCondLst>
                                            <p:cond delay="0"/>
                                          </p:stCondLst>
                                        </p:cTn>
                                        <p:tgtEl>
                                          <p:spTgt spid="2"/>
                                        </p:tgtEl>
                                        <p:attrNameLst>
                                          <p:attrName>style.visibility</p:attrName>
                                        </p:attrNameLst>
                                      </p:cBhvr>
                                      <p:to>
                                        <p:strVal val="visible"/>
                                      </p:to>
                                    </p:set>
                                    <p:animEffect transition="in" filter="fade">
                                      <p:cBhvr>
                                        <p:cTn id="56" dur="1000"/>
                                        <p:tgtEl>
                                          <p:spTgt spid="2"/>
                                        </p:tgtEl>
                                      </p:cBhvr>
                                    </p:animEffect>
                                    <p:anim calcmode="lin" valueType="num">
                                      <p:cBhvr>
                                        <p:cTn id="57" dur="1000" fill="hold"/>
                                        <p:tgtEl>
                                          <p:spTgt spid="2"/>
                                        </p:tgtEl>
                                        <p:attrNameLst>
                                          <p:attrName>ppt_x</p:attrName>
                                        </p:attrNameLst>
                                      </p:cBhvr>
                                      <p:tavLst>
                                        <p:tav tm="0">
                                          <p:val>
                                            <p:strVal val="#ppt_x"/>
                                          </p:val>
                                        </p:tav>
                                        <p:tav tm="100000">
                                          <p:val>
                                            <p:strVal val="#ppt_x"/>
                                          </p:val>
                                        </p:tav>
                                      </p:tavLst>
                                    </p:anim>
                                    <p:anim calcmode="lin" valueType="num">
                                      <p:cBhvr>
                                        <p:cTn id="58"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876" grpId="0" animBg="1"/>
      <p:bldP spid="1048877" grpId="0" animBg="1"/>
      <p:bldP spid="1048878" grpId="0" animBg="1"/>
      <p:bldP spid="1048880" grpId="0" animBg="1"/>
      <p:bldP spid="1048882" grpId="0" animBg="1"/>
      <p:bldP spid="1048883" grpId="0" animBg="1"/>
      <p:bldP spid="1048884" grpId="0" animBg="1"/>
      <p:bldP spid="1048885" grpId="0" animBg="1"/>
      <p:bldP spid="1048890" grpId="0" animBg="1"/>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6" name="文本框 14"/>
          <p:cNvSpPr txBox="1"/>
          <p:nvPr/>
        </p:nvSpPr>
        <p:spPr>
          <a:xfrm>
            <a:off x="638810" y="1546225"/>
            <a:ext cx="10914380" cy="4055745"/>
          </a:xfrm>
          <a:prstGeom prst="rect">
            <a:avLst/>
          </a:prstGeom>
          <a:noFill/>
        </p:spPr>
        <p:txBody>
          <a:bodyPr wrap="square" lIns="68580" tIns="34290" rIns="68580" bIns="34290" rtlCol="0">
            <a:noAutofit/>
          </a:bodyPr>
          <a:lstStyle/>
          <a:p>
            <a:pPr marL="571500" indent="-571500">
              <a:lnSpc>
                <a:spcPct val="120000"/>
              </a:lnSpc>
              <a:buFont typeface="Arial" panose="020B0604020202020204" pitchFamily="34" charset="0"/>
              <a:buChar char="•"/>
            </a:pPr>
            <a:r>
              <a:rPr lang="zh-CN" altLang="en-US" sz="4000" dirty="0"/>
              <a:t>有助于我们了解行情和现状</a:t>
            </a:r>
            <a:r>
              <a:rPr lang="en-US" altLang="zh-CN" sz="4000" dirty="0"/>
              <a:t>,</a:t>
            </a:r>
            <a:r>
              <a:rPr lang="zh-CN" altLang="en-US" sz="4000" dirty="0"/>
              <a:t>考虑未来方向</a:t>
            </a:r>
            <a:endParaRPr lang="en-US" altLang="zh-CN" sz="4000" dirty="0"/>
          </a:p>
          <a:p>
            <a:pPr marL="571500" indent="-571500">
              <a:lnSpc>
                <a:spcPct val="120000"/>
              </a:lnSpc>
              <a:buFont typeface="Arial" panose="020B0604020202020204" pitchFamily="34" charset="0"/>
              <a:buChar char="•"/>
            </a:pPr>
            <a:r>
              <a:rPr lang="zh-CN" altLang="en-US" sz="4000" dirty="0"/>
              <a:t>有助于我们了解如何让中国文化</a:t>
            </a:r>
            <a:r>
              <a:rPr lang="zh-CN" altLang="en-US" sz="4000" dirty="0"/>
              <a:t>走向世界</a:t>
            </a:r>
            <a:endParaRPr lang="zh-CN" altLang="en-US" sz="4000" dirty="0"/>
          </a:p>
          <a:p>
            <a:pPr marL="571500" indent="-571500">
              <a:lnSpc>
                <a:spcPct val="120000"/>
              </a:lnSpc>
              <a:buFont typeface="Arial" panose="020B0604020202020204" pitchFamily="34" charset="0"/>
              <a:buChar char="•"/>
            </a:pPr>
            <a:r>
              <a:rPr lang="zh-CN" altLang="en-US" sz="4000" dirty="0">
                <a:sym typeface="+mn-ea"/>
              </a:rPr>
              <a:t>有助于我们了解游戏产业发展史</a:t>
            </a:r>
            <a:r>
              <a:rPr lang="en-US" altLang="zh-CN" sz="4000" dirty="0">
                <a:sym typeface="+mn-ea"/>
              </a:rPr>
              <a:t>,</a:t>
            </a:r>
            <a:r>
              <a:rPr lang="zh-CN" altLang="en-US" sz="4000" dirty="0">
                <a:sym typeface="+mn-ea"/>
              </a:rPr>
              <a:t>给予一些思考</a:t>
            </a:r>
            <a:endParaRPr lang="en-US" altLang="zh-CN" sz="4000" dirty="0"/>
          </a:p>
          <a:p>
            <a:pPr indent="0">
              <a:lnSpc>
                <a:spcPct val="120000"/>
              </a:lnSpc>
              <a:buFont typeface="Arial" panose="020B0604020202020204" pitchFamily="34" charset="0"/>
              <a:buNone/>
            </a:pPr>
            <a:endParaRPr lang="zh-CN" altLang="en-US" sz="4000" dirty="0"/>
          </a:p>
        </p:txBody>
      </p:sp>
      <p:sp>
        <p:nvSpPr>
          <p:cNvPr id="1048647" name="文本框 15"/>
          <p:cNvSpPr txBox="1"/>
          <p:nvPr/>
        </p:nvSpPr>
        <p:spPr>
          <a:xfrm>
            <a:off x="638857" y="630690"/>
            <a:ext cx="1991571" cy="623248"/>
          </a:xfrm>
          <a:prstGeom prst="rect">
            <a:avLst/>
          </a:prstGeom>
          <a:noFill/>
        </p:spPr>
        <p:txBody>
          <a:bodyPr wrap="none" lIns="68580" tIns="34290" rIns="68580" bIns="34290" rtlCol="0">
            <a:spAutoFit/>
          </a:bodyPr>
          <a:lstStyle/>
          <a:p>
            <a:r>
              <a:rPr kumimoji="1" lang="zh-CN" altLang="en-US" sz="3600" b="1" dirty="0">
                <a:solidFill>
                  <a:srgbClr val="595959"/>
                </a:solidFill>
              </a:rPr>
              <a:t>选题价值</a:t>
            </a:r>
            <a:endParaRPr kumimoji="1" lang="zh-CN" altLang="en-US" sz="36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048581" name="矩形 1"/>
          <p:cNvSpPr/>
          <p:nvPr/>
        </p:nvSpPr>
        <p:spPr>
          <a:xfrm>
            <a:off x="15679" y="0"/>
            <a:ext cx="1218717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582"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583" name="Google Shape;15;p3"/>
          <p:cNvSpPr/>
          <p:nvPr/>
        </p:nvSpPr>
        <p:spPr>
          <a:xfrm rot="10800000">
            <a:off x="7164462" y="1746264"/>
            <a:ext cx="5497853" cy="5497853"/>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noFill/>
          <a:ln>
            <a:solidFill>
              <a:srgbClr val="73E1CD"/>
            </a:solid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584" name="Google Shape;285;p30"/>
          <p:cNvSpPr/>
          <p:nvPr/>
        </p:nvSpPr>
        <p:spPr>
          <a:xfrm>
            <a:off x="1872975" y="1466242"/>
            <a:ext cx="8144219" cy="3449716"/>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85" name="Google Shape;289;p30"/>
          <p:cNvSpPr txBox="1">
            <a:spLocks noGrp="1"/>
          </p:cNvSpPr>
          <p:nvPr>
            <p:ph type="title" idx="2"/>
          </p:nvPr>
        </p:nvSpPr>
        <p:spPr>
          <a:xfrm>
            <a:off x="1481531" y="1651945"/>
            <a:ext cx="944400" cy="560800"/>
          </a:xfrm>
          <a:prstGeom prst="rect">
            <a:avLst/>
          </a:prstGeom>
        </p:spPr>
        <p:txBody>
          <a:bodyPr spcFirstLastPara="1" wrap="square" lIns="121900" tIns="121900" rIns="121900" bIns="121900" anchor="ctr" anchorCtr="0">
            <a:noAutofit/>
          </a:bodyPr>
          <a:lstStyle/>
          <a:p>
            <a:r>
              <a:rPr lang="en-GB" dirty="0">
                <a:latin typeface="思源黑体 CN Heavy" pitchFamily="34" charset="-122"/>
                <a:ea typeface="思源黑体 CN Heavy" pitchFamily="34" charset="-122"/>
              </a:rPr>
              <a:t> </a:t>
            </a:r>
            <a:endParaRPr dirty="0">
              <a:latin typeface="思源黑体 CN Heavy" pitchFamily="34" charset="-122"/>
              <a:ea typeface="思源黑体 CN Heavy" pitchFamily="34" charset="-122"/>
            </a:endParaRPr>
          </a:p>
        </p:txBody>
      </p:sp>
      <p:sp>
        <p:nvSpPr>
          <p:cNvPr id="1048586" name="Google Shape;292;p30"/>
          <p:cNvSpPr/>
          <p:nvPr/>
        </p:nvSpPr>
        <p:spPr>
          <a:xfrm>
            <a:off x="4520345" y="4572133"/>
            <a:ext cx="2965754" cy="610000"/>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dirty="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87" name="文本框 16"/>
          <p:cNvSpPr txBox="1"/>
          <p:nvPr/>
        </p:nvSpPr>
        <p:spPr>
          <a:xfrm>
            <a:off x="1998298" y="1887040"/>
            <a:ext cx="6592766" cy="1754326"/>
          </a:xfrm>
          <a:prstGeom prst="rect">
            <a:avLst/>
          </a:prstGeom>
          <a:noFill/>
        </p:spPr>
        <p:txBody>
          <a:bodyPr wrap="square" rtlCol="0">
            <a:spAutoFit/>
          </a:bodyPr>
          <a:lstStyle/>
          <a:p>
            <a:pPr algn="ctr" defTabSz="914400"/>
            <a:r>
              <a:rPr lang="en-US" altLang="zh-CN" sz="5400" dirty="0">
                <a:solidFill>
                  <a:srgbClr val="8292E8"/>
                </a:solidFill>
                <a:latin typeface="思源黑体 CN Heavy" pitchFamily="34" charset="-122"/>
                <a:ea typeface="思源黑体 CN Heavy" pitchFamily="34" charset="-122"/>
              </a:rPr>
              <a:t>Part 2</a:t>
            </a:r>
            <a:endParaRPr lang="en-US" altLang="zh-CN" sz="5400" dirty="0">
              <a:solidFill>
                <a:srgbClr val="8292E8"/>
              </a:solidFill>
              <a:latin typeface="思源黑体 CN Heavy" pitchFamily="34" charset="-122"/>
              <a:ea typeface="思源黑体 CN Heavy" pitchFamily="34" charset="-122"/>
            </a:endParaRPr>
          </a:p>
          <a:p>
            <a:pPr algn="ctr" defTabSz="914400"/>
            <a:r>
              <a:rPr lang="zh-CN" altLang="en-US" sz="5400" dirty="0">
                <a:solidFill>
                  <a:srgbClr val="8292E8"/>
                </a:solidFill>
                <a:latin typeface="思源黑体 CN Heavy" pitchFamily="34" charset="-122"/>
                <a:ea typeface="思源黑体 CN Heavy" pitchFamily="34" charset="-122"/>
              </a:rPr>
              <a:t>游戏产业现代化进程</a:t>
            </a:r>
            <a:endParaRPr lang="zh-CN" altLang="en-US" sz="5400" dirty="0">
              <a:solidFill>
                <a:srgbClr val="8292E8"/>
              </a:solidFill>
              <a:latin typeface="思源黑体 CN Heavy" pitchFamily="34" charset="-122"/>
              <a:ea typeface="思源黑体 CN Heavy" pitchFamily="34" charset="-122"/>
            </a:endParaRPr>
          </a:p>
        </p:txBody>
      </p:sp>
      <p:sp>
        <p:nvSpPr>
          <p:cNvPr id="1048588" name="Synergistically utilize technically sound portals with frictionless chains. Dramatically customize…"/>
          <p:cNvSpPr txBox="1"/>
          <p:nvPr/>
        </p:nvSpPr>
        <p:spPr>
          <a:xfrm>
            <a:off x="3605907" y="3514139"/>
            <a:ext cx="4794631" cy="407291"/>
          </a:xfrm>
          <a:prstGeom prst="rect">
            <a:avLst/>
          </a:prstGeom>
          <a:ln w="12700">
            <a:miter lim="400000"/>
          </a:ln>
        </p:spPr>
        <p:txBody>
          <a:bodyPr wrap="square" lIns="0" tIns="0" rIns="0" bIns="0">
            <a:spAutoFit/>
          </a:bodyPr>
          <a:lstStyle/>
          <a:p>
            <a:pPr algn="ctr" defTabSz="412750" hangingPunct="0">
              <a:lnSpc>
                <a:spcPct val="150000"/>
              </a:lnSpc>
              <a:defRPr sz="2000" b="0">
                <a:solidFill>
                  <a:srgbClr val="1C1F25"/>
                </a:solidFill>
                <a:latin typeface="Roboto Bold"/>
                <a:ea typeface="Roboto Bold"/>
                <a:cs typeface="Roboto Bold"/>
                <a:sym typeface="Roboto Bold"/>
              </a:defRPr>
            </a:pPr>
            <a:endParaRPr lang="en-US" altLang="zh-CN" sz="2000" kern="0" dirty="0">
              <a:solidFill>
                <a:srgbClr val="8292E8"/>
              </a:solidFill>
              <a:latin typeface="仓耳玄三M W05" pitchFamily="18" charset="-122"/>
              <a:ea typeface="仓耳玄三M W05" pitchFamily="18" charset="-122"/>
              <a:sym typeface="Roboto Light"/>
            </a:endParaRPr>
          </a:p>
        </p:txBody>
      </p:sp>
      <p:sp>
        <p:nvSpPr>
          <p:cNvPr id="1048589" name="Google Shape;13;p2"/>
          <p:cNvSpPr/>
          <p:nvPr/>
        </p:nvSpPr>
        <p:spPr>
          <a:xfrm rot="12770">
            <a:off x="9334459" y="-490858"/>
            <a:ext cx="1014568" cy="98171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590" name="Google Shape;14;p2"/>
          <p:cNvSpPr/>
          <p:nvPr/>
        </p:nvSpPr>
        <p:spPr>
          <a:xfrm rot="12770">
            <a:off x="8236518" y="1396818"/>
            <a:ext cx="338591" cy="327629"/>
          </a:xfrm>
          <a:custGeom>
            <a:avLst/>
            <a:gdLst/>
            <a:ahLst/>
            <a:cxnLst/>
            <a:rect l="l" t="t" r="r" b="b"/>
            <a:pathLst>
              <a:path w="3861" h="3861" extrusionOk="0">
                <a:moveTo>
                  <a:pt x="1946" y="1"/>
                </a:moveTo>
                <a:cubicBezTo>
                  <a:pt x="851" y="1"/>
                  <a:pt x="0" y="852"/>
                  <a:pt x="0" y="1946"/>
                </a:cubicBezTo>
                <a:cubicBezTo>
                  <a:pt x="0" y="3010"/>
                  <a:pt x="851" y="3861"/>
                  <a:pt x="1946" y="3861"/>
                </a:cubicBezTo>
                <a:cubicBezTo>
                  <a:pt x="3010" y="3861"/>
                  <a:pt x="3861" y="3010"/>
                  <a:pt x="3861" y="1946"/>
                </a:cubicBezTo>
                <a:cubicBezTo>
                  <a:pt x="3861" y="852"/>
                  <a:pt x="3010" y="1"/>
                  <a:pt x="1946"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solidFill>
                <a:schemeClr val="bg1"/>
              </a:solidFill>
            </a:endParaRPr>
          </a:p>
        </p:txBody>
      </p:sp>
      <p:sp>
        <p:nvSpPr>
          <p:cNvPr id="1048591" name="Google Shape;13;p2"/>
          <p:cNvSpPr/>
          <p:nvPr/>
        </p:nvSpPr>
        <p:spPr>
          <a:xfrm rot="12770">
            <a:off x="825425" y="4916811"/>
            <a:ext cx="460050" cy="445154"/>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592" name="Synergistically utilize technically sound portals with frictionless chains. Dramatically customize…"/>
          <p:cNvSpPr txBox="1"/>
          <p:nvPr/>
        </p:nvSpPr>
        <p:spPr>
          <a:xfrm>
            <a:off x="4892833" y="4597874"/>
            <a:ext cx="2202226" cy="457199"/>
          </a:xfrm>
          <a:prstGeom prst="rect">
            <a:avLst/>
          </a:prstGeom>
          <a:ln w="12700">
            <a:miter lim="400000"/>
          </a:ln>
        </p:spPr>
        <p:txBody>
          <a:bodyPr wrap="square" lIns="0" tIns="0" rIns="0" bIns="0">
            <a:spAutoFit/>
          </a:bodyPr>
          <a:lstStyle/>
          <a:p>
            <a:pPr algn="ctr" defTabSz="412750" hangingPunct="0">
              <a:lnSpc>
                <a:spcPct val="150000"/>
              </a:lnSpc>
              <a:defRPr sz="2000" b="0">
                <a:solidFill>
                  <a:srgbClr val="1C1F25"/>
                </a:solidFill>
                <a:latin typeface="Roboto Bold"/>
                <a:ea typeface="Roboto Bold"/>
                <a:cs typeface="Roboto Bold"/>
                <a:sym typeface="Roboto Bold"/>
              </a:defRPr>
            </a:pPr>
            <a:endParaRPr lang="en-US" altLang="zh-CN" sz="2000" kern="0" dirty="0">
              <a:solidFill>
                <a:schemeClr val="bg1"/>
              </a:solidFill>
              <a:latin typeface="仓耳玄三M W05" pitchFamily="18" charset="-122"/>
              <a:ea typeface="仓耳玄三M W05" pitchFamily="18" charset="-122"/>
              <a:sym typeface="Roboto Light"/>
            </a:endParaRPr>
          </a:p>
        </p:txBody>
      </p:sp>
      <p:grpSp>
        <p:nvGrpSpPr>
          <p:cNvPr id="23" name="组 24"/>
          <p:cNvGrpSpPr/>
          <p:nvPr/>
        </p:nvGrpSpPr>
        <p:grpSpPr>
          <a:xfrm>
            <a:off x="1218654" y="795165"/>
            <a:ext cx="432591" cy="412188"/>
            <a:chOff x="5839594" y="4743875"/>
            <a:chExt cx="279708" cy="266516"/>
          </a:xfrm>
        </p:grpSpPr>
        <p:sp>
          <p:nvSpPr>
            <p:cNvPr id="1048593"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4"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24" name="组 3"/>
          <p:cNvGrpSpPr/>
          <p:nvPr/>
        </p:nvGrpSpPr>
        <p:grpSpPr>
          <a:xfrm>
            <a:off x="261065" y="1651245"/>
            <a:ext cx="982183" cy="471592"/>
            <a:chOff x="543278" y="3423075"/>
            <a:chExt cx="982183" cy="471592"/>
          </a:xfrm>
        </p:grpSpPr>
        <p:sp>
          <p:nvSpPr>
            <p:cNvPr id="1048595" name="Google Shape;293;p30"/>
            <p:cNvSpPr/>
            <p:nvPr/>
          </p:nvSpPr>
          <p:spPr>
            <a:xfrm rot="16200000">
              <a:off x="1005553" y="3170147"/>
              <a:ext cx="57633" cy="982183"/>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6" name="Google Shape;294;p30"/>
            <p:cNvSpPr/>
            <p:nvPr/>
          </p:nvSpPr>
          <p:spPr>
            <a:xfrm rot="16200000">
              <a:off x="1159904" y="3529112"/>
              <a:ext cx="471592" cy="259518"/>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
        <p:nvSpPr>
          <p:cNvPr id="1048597"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5" name="组 2"/>
          <p:cNvGrpSpPr/>
          <p:nvPr/>
        </p:nvGrpSpPr>
        <p:grpSpPr>
          <a:xfrm>
            <a:off x="10716392" y="4489874"/>
            <a:ext cx="761507" cy="725592"/>
            <a:chOff x="5839594" y="4743875"/>
            <a:chExt cx="279708" cy="266516"/>
          </a:xfrm>
        </p:grpSpPr>
        <p:sp>
          <p:nvSpPr>
            <p:cNvPr id="1048598" name="Google Shape;293;p30"/>
            <p:cNvSpPr/>
            <p:nvPr/>
          </p:nvSpPr>
          <p:spPr>
            <a:xfrm rot="16200000">
              <a:off x="5964502" y="4737278"/>
              <a:ext cx="29891" cy="279708"/>
            </a:xfrm>
            <a:custGeom>
              <a:avLst/>
              <a:gdLst/>
              <a:ahLst/>
              <a:cxnLst/>
              <a:rect l="l" t="t" r="r" b="b"/>
              <a:pathLst>
                <a:path w="406" h="3799" extrusionOk="0">
                  <a:moveTo>
                    <a:pt x="203" y="0"/>
                  </a:moveTo>
                  <a:cubicBezTo>
                    <a:pt x="96" y="0"/>
                    <a:pt x="1" y="96"/>
                    <a:pt x="1" y="203"/>
                  </a:cubicBezTo>
                  <a:lnTo>
                    <a:pt x="1" y="3596"/>
                  </a:lnTo>
                  <a:cubicBezTo>
                    <a:pt x="1" y="3715"/>
                    <a:pt x="96" y="3798"/>
                    <a:pt x="203" y="3798"/>
                  </a:cubicBezTo>
                  <a:cubicBezTo>
                    <a:pt x="310" y="3798"/>
                    <a:pt x="406" y="3715"/>
                    <a:pt x="406" y="3608"/>
                  </a:cubicBezTo>
                  <a:lnTo>
                    <a:pt x="406" y="203"/>
                  </a:lnTo>
                  <a:cubicBezTo>
                    <a:pt x="406" y="96"/>
                    <a:pt x="310" y="0"/>
                    <a:pt x="203"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599" name="Google Shape;294;p30"/>
            <p:cNvSpPr/>
            <p:nvPr/>
          </p:nvSpPr>
          <p:spPr>
            <a:xfrm rot="16200000">
              <a:off x="5912711" y="4803801"/>
              <a:ext cx="266516" cy="146664"/>
            </a:xfrm>
            <a:custGeom>
              <a:avLst/>
              <a:gdLst/>
              <a:ahLst/>
              <a:cxnLst/>
              <a:rect l="l" t="t" r="r" b="b"/>
              <a:pathLst>
                <a:path w="3620" h="1992" extrusionOk="0">
                  <a:moveTo>
                    <a:pt x="221" y="0"/>
                  </a:moveTo>
                  <a:cubicBezTo>
                    <a:pt x="170" y="0"/>
                    <a:pt x="120" y="21"/>
                    <a:pt x="84" y="63"/>
                  </a:cubicBezTo>
                  <a:cubicBezTo>
                    <a:pt x="0" y="134"/>
                    <a:pt x="0" y="265"/>
                    <a:pt x="84" y="348"/>
                  </a:cubicBezTo>
                  <a:lnTo>
                    <a:pt x="1667" y="1932"/>
                  </a:lnTo>
                  <a:cubicBezTo>
                    <a:pt x="1715" y="1979"/>
                    <a:pt x="1763" y="1991"/>
                    <a:pt x="1810" y="1991"/>
                  </a:cubicBezTo>
                  <a:cubicBezTo>
                    <a:pt x="1858" y="1991"/>
                    <a:pt x="1917" y="1979"/>
                    <a:pt x="1953" y="1932"/>
                  </a:cubicBezTo>
                  <a:lnTo>
                    <a:pt x="3537" y="348"/>
                  </a:lnTo>
                  <a:cubicBezTo>
                    <a:pt x="3620" y="265"/>
                    <a:pt x="3620" y="134"/>
                    <a:pt x="3537" y="63"/>
                  </a:cubicBezTo>
                  <a:cubicBezTo>
                    <a:pt x="3501" y="21"/>
                    <a:pt x="3450" y="0"/>
                    <a:pt x="3400" y="0"/>
                  </a:cubicBezTo>
                  <a:cubicBezTo>
                    <a:pt x="3349" y="0"/>
                    <a:pt x="3298" y="21"/>
                    <a:pt x="3263" y="63"/>
                  </a:cubicBezTo>
                  <a:lnTo>
                    <a:pt x="1810" y="1515"/>
                  </a:lnTo>
                  <a:lnTo>
                    <a:pt x="358" y="63"/>
                  </a:lnTo>
                  <a:cubicBezTo>
                    <a:pt x="322" y="21"/>
                    <a:pt x="271" y="0"/>
                    <a:pt x="221" y="0"/>
                  </a:cubicBezTo>
                  <a:close/>
                </a:path>
              </a:pathLst>
            </a:cu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582"/>
                                        </p:tgtEl>
                                        <p:attrNameLst>
                                          <p:attrName>style.visibility</p:attrName>
                                        </p:attrNameLst>
                                      </p:cBhvr>
                                      <p:to>
                                        <p:strVal val="visible"/>
                                      </p:to>
                                    </p:set>
                                    <p:animEffect transition="in" filter="wipe(down)">
                                      <p:cBhvr>
                                        <p:cTn id="7" dur="500"/>
                                        <p:tgtEl>
                                          <p:spTgt spid="104858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584"/>
                                        </p:tgtEl>
                                        <p:attrNameLst>
                                          <p:attrName>style.visibility</p:attrName>
                                        </p:attrNameLst>
                                      </p:cBhvr>
                                      <p:to>
                                        <p:strVal val="visible"/>
                                      </p:to>
                                    </p:set>
                                    <p:animEffect transition="in" filter="strips(downLeft)">
                                      <p:cBhvr>
                                        <p:cTn id="10" dur="500"/>
                                        <p:tgtEl>
                                          <p:spTgt spid="104858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597"/>
                                        </p:tgtEl>
                                        <p:attrNameLst>
                                          <p:attrName>style.visibility</p:attrName>
                                        </p:attrNameLst>
                                      </p:cBhvr>
                                      <p:to>
                                        <p:strVal val="visible"/>
                                      </p:to>
                                    </p:set>
                                    <p:animEffect transition="in" filter="wipe(down)">
                                      <p:cBhvr>
                                        <p:cTn id="13" dur="500"/>
                                        <p:tgtEl>
                                          <p:spTgt spid="1048597"/>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583"/>
                                        </p:tgtEl>
                                        <p:attrNameLst>
                                          <p:attrName>style.visibility</p:attrName>
                                        </p:attrNameLst>
                                      </p:cBhvr>
                                      <p:to>
                                        <p:strVal val="visible"/>
                                      </p:to>
                                    </p:set>
                                    <p:animEffect transition="in" filter="wipe(down)">
                                      <p:cBhvr>
                                        <p:cTn id="16" dur="500"/>
                                        <p:tgtEl>
                                          <p:spTgt spid="104858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588"/>
                                        </p:tgtEl>
                                        <p:attrNameLst>
                                          <p:attrName>style.visibility</p:attrName>
                                        </p:attrNameLst>
                                      </p:cBhvr>
                                      <p:to>
                                        <p:strVal val="visible"/>
                                      </p:to>
                                    </p:set>
                                    <p:animEffect transition="in" filter="wipe(down)">
                                      <p:cBhvr>
                                        <p:cTn id="19" dur="500"/>
                                        <p:tgtEl>
                                          <p:spTgt spid="1048588"/>
                                        </p:tgtEl>
                                      </p:cBhvr>
                                    </p:animEffect>
                                  </p:childTnLst>
                                </p:cTn>
                              </p:par>
                              <p:par>
                                <p:cTn id="20" presetID="12" presetClass="entr" presetSubtype="8" fill="hold" nodeType="with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additive="base">
                                        <p:cTn id="22" dur="500"/>
                                        <p:tgtEl>
                                          <p:spTgt spid="24"/>
                                        </p:tgtEl>
                                        <p:attrNameLst>
                                          <p:attrName>ppt_x</p:attrName>
                                        </p:attrNameLst>
                                      </p:cBhvr>
                                      <p:tavLst>
                                        <p:tav tm="0">
                                          <p:val>
                                            <p:strVal val="#ppt_x-#ppt_w*1.125000"/>
                                          </p:val>
                                        </p:tav>
                                        <p:tav tm="100000">
                                          <p:val>
                                            <p:strVal val="#ppt_x"/>
                                          </p:val>
                                        </p:tav>
                                      </p:tavLst>
                                    </p:anim>
                                    <p:animEffect transition="in" filter="wipe(right)">
                                      <p:cBhvr>
                                        <p:cTn id="23" dur="500"/>
                                        <p:tgtEl>
                                          <p:spTgt spid="24"/>
                                        </p:tgtEl>
                                      </p:cBhvr>
                                    </p:animEffect>
                                  </p:childTnLst>
                                </p:cTn>
                              </p:par>
                              <p:par>
                                <p:cTn id="24" presetID="12" presetClass="entr" presetSubtype="8" fill="hold" nodeType="withEffect">
                                  <p:stCondLst>
                                    <p:cond delay="0"/>
                                  </p:stCondLst>
                                  <p:childTnLst>
                                    <p:set>
                                      <p:cBhvr>
                                        <p:cTn id="25" dur="1" fill="hold">
                                          <p:stCondLst>
                                            <p:cond delay="0"/>
                                          </p:stCondLst>
                                        </p:cTn>
                                        <p:tgtEl>
                                          <p:spTgt spid="23"/>
                                        </p:tgtEl>
                                        <p:attrNameLst>
                                          <p:attrName>style.visibility</p:attrName>
                                        </p:attrNameLst>
                                      </p:cBhvr>
                                      <p:to>
                                        <p:strVal val="visible"/>
                                      </p:to>
                                    </p:set>
                                    <p:anim calcmode="lin" valueType="num">
                                      <p:cBhvr additive="base">
                                        <p:cTn id="26" dur="500"/>
                                        <p:tgtEl>
                                          <p:spTgt spid="23"/>
                                        </p:tgtEl>
                                        <p:attrNameLst>
                                          <p:attrName>ppt_x</p:attrName>
                                        </p:attrNameLst>
                                      </p:cBhvr>
                                      <p:tavLst>
                                        <p:tav tm="0">
                                          <p:val>
                                            <p:strVal val="#ppt_x-#ppt_w*1.125000"/>
                                          </p:val>
                                        </p:tav>
                                        <p:tav tm="100000">
                                          <p:val>
                                            <p:strVal val="#ppt_x"/>
                                          </p:val>
                                        </p:tav>
                                      </p:tavLst>
                                    </p:anim>
                                    <p:animEffect transition="in" filter="wipe(right)">
                                      <p:cBhvr>
                                        <p:cTn id="27" dur="500"/>
                                        <p:tgtEl>
                                          <p:spTgt spid="23"/>
                                        </p:tgtEl>
                                      </p:cBhvr>
                                    </p:animEffect>
                                  </p:childTnLst>
                                </p:cTn>
                              </p:par>
                              <p:par>
                                <p:cTn id="28" presetID="12" presetClass="entr" presetSubtype="8" fill="hold" nodeType="withEffect">
                                  <p:stCondLst>
                                    <p:cond delay="0"/>
                                  </p:stCondLst>
                                  <p:childTnLst>
                                    <p:set>
                                      <p:cBhvr>
                                        <p:cTn id="29" dur="1" fill="hold">
                                          <p:stCondLst>
                                            <p:cond delay="0"/>
                                          </p:stCondLst>
                                        </p:cTn>
                                        <p:tgtEl>
                                          <p:spTgt spid="25"/>
                                        </p:tgtEl>
                                        <p:attrNameLst>
                                          <p:attrName>style.visibility</p:attrName>
                                        </p:attrNameLst>
                                      </p:cBhvr>
                                      <p:to>
                                        <p:strVal val="visible"/>
                                      </p:to>
                                    </p:set>
                                    <p:anim calcmode="lin" valueType="num">
                                      <p:cBhvr additive="base">
                                        <p:cTn id="30" dur="500"/>
                                        <p:tgtEl>
                                          <p:spTgt spid="25"/>
                                        </p:tgtEl>
                                        <p:attrNameLst>
                                          <p:attrName>ppt_x</p:attrName>
                                        </p:attrNameLst>
                                      </p:cBhvr>
                                      <p:tavLst>
                                        <p:tav tm="0">
                                          <p:val>
                                            <p:strVal val="#ppt_x-#ppt_w*1.125000"/>
                                          </p:val>
                                        </p:tav>
                                        <p:tav tm="100000">
                                          <p:val>
                                            <p:strVal val="#ppt_x"/>
                                          </p:val>
                                        </p:tav>
                                      </p:tavLst>
                                    </p:anim>
                                    <p:animEffect transition="in" filter="wipe(right)">
                                      <p:cBhvr>
                                        <p:cTn id="31" dur="500"/>
                                        <p:tgtEl>
                                          <p:spTgt spid="25"/>
                                        </p:tgtEl>
                                      </p:cBhvr>
                                    </p:animEffect>
                                  </p:childTnLst>
                                </p:cTn>
                              </p:par>
                            </p:childTnLst>
                          </p:cTn>
                        </p:par>
                        <p:par>
                          <p:cTn id="32" fill="hold">
                            <p:stCondLst>
                              <p:cond delay="500"/>
                            </p:stCondLst>
                            <p:childTnLst>
                              <p:par>
                                <p:cTn id="33" presetID="22" presetClass="entr" presetSubtype="4" fill="hold" grpId="0" nodeType="afterEffect">
                                  <p:stCondLst>
                                    <p:cond delay="0"/>
                                  </p:stCondLst>
                                  <p:childTnLst>
                                    <p:set>
                                      <p:cBhvr>
                                        <p:cTn id="34" dur="1" fill="hold">
                                          <p:stCondLst>
                                            <p:cond delay="0"/>
                                          </p:stCondLst>
                                        </p:cTn>
                                        <p:tgtEl>
                                          <p:spTgt spid="1048587"/>
                                        </p:tgtEl>
                                        <p:attrNameLst>
                                          <p:attrName>style.visibility</p:attrName>
                                        </p:attrNameLst>
                                      </p:cBhvr>
                                      <p:to>
                                        <p:strVal val="visible"/>
                                      </p:to>
                                    </p:set>
                                    <p:animEffect transition="in" filter="wipe(down)">
                                      <p:cBhvr>
                                        <p:cTn id="35" dur="500"/>
                                        <p:tgtEl>
                                          <p:spTgt spid="10485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82" grpId="0" animBg="1"/>
      <p:bldP spid="1048583" grpId="0" animBg="1"/>
      <p:bldP spid="1048584" grpId="0" animBg="1"/>
      <p:bldP spid="1048587" grpId="0"/>
      <p:bldP spid="1048588" grpId="0" animBg="1"/>
      <p:bldP spid="104859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84"/>
        <p:cNvGrpSpPr/>
        <p:nvPr/>
      </p:nvGrpSpPr>
      <p:grpSpPr>
        <a:xfrm>
          <a:off x="0" y="0"/>
          <a:ext cx="0" cy="0"/>
          <a:chOff x="0" y="0"/>
          <a:chExt cx="0" cy="0"/>
        </a:xfrm>
      </p:grpSpPr>
      <p:sp>
        <p:nvSpPr>
          <p:cNvPr id="1048632"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633" name="Google Shape;13;p2"/>
          <p:cNvSpPr/>
          <p:nvPr/>
        </p:nvSpPr>
        <p:spPr>
          <a:xfrm rot="12770">
            <a:off x="7695798" y="1531549"/>
            <a:ext cx="848122" cy="820660"/>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rgbClr val="2DD2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4" name="Google Shape;285;p30"/>
          <p:cNvSpPr/>
          <p:nvPr/>
        </p:nvSpPr>
        <p:spPr>
          <a:xfrm>
            <a:off x="2145931" y="1856200"/>
            <a:ext cx="8105789" cy="3145600"/>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5" name="Google Shape;292;p30"/>
          <p:cNvSpPr/>
          <p:nvPr/>
        </p:nvSpPr>
        <p:spPr>
          <a:xfrm>
            <a:off x="3035170" y="1453513"/>
            <a:ext cx="1339134" cy="819165"/>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6" name="文本框 16"/>
          <p:cNvSpPr txBox="1"/>
          <p:nvPr/>
        </p:nvSpPr>
        <p:spPr>
          <a:xfrm>
            <a:off x="1606854" y="2659209"/>
            <a:ext cx="6618419" cy="1631216"/>
          </a:xfrm>
          <a:prstGeom prst="rect">
            <a:avLst/>
          </a:prstGeom>
          <a:noFill/>
        </p:spPr>
        <p:txBody>
          <a:bodyPr wrap="square" rtlCol="0">
            <a:spAutoFit/>
          </a:bodyPr>
          <a:lstStyle/>
          <a:p>
            <a:pPr algn="ctr" defTabSz="914400"/>
            <a:r>
              <a:rPr lang="zh-CN" altLang="en-US" sz="6000" dirty="0">
                <a:solidFill>
                  <a:srgbClr val="8292E8"/>
                </a:solidFill>
                <a:latin typeface="思源黑体 CN Heavy" pitchFamily="34" charset="-122"/>
                <a:ea typeface="思源黑体 CN Heavy" pitchFamily="34" charset="-122"/>
              </a:rPr>
              <a:t>“蛮荒”时期</a:t>
            </a:r>
            <a:endParaRPr lang="en-US" altLang="zh-CN" sz="6000" dirty="0">
              <a:solidFill>
                <a:srgbClr val="8292E8"/>
              </a:solidFill>
              <a:latin typeface="思源黑体 CN Heavy" pitchFamily="34" charset="-122"/>
              <a:ea typeface="思源黑体 CN Heavy" pitchFamily="34" charset="-122"/>
            </a:endParaRPr>
          </a:p>
          <a:p>
            <a:pPr algn="ctr" defTabSz="914400"/>
            <a:r>
              <a:rPr lang="zh-CN" altLang="en-US" sz="4000" dirty="0">
                <a:solidFill>
                  <a:srgbClr val="8292E8"/>
                </a:solidFill>
                <a:latin typeface="思源黑体 CN Heavy" pitchFamily="34" charset="-122"/>
                <a:ea typeface="思源黑体 CN Heavy" pitchFamily="34" charset="-122"/>
              </a:rPr>
              <a:t>（</a:t>
            </a:r>
            <a:r>
              <a:rPr lang="en-US" altLang="zh-CN" sz="4000" dirty="0">
                <a:solidFill>
                  <a:srgbClr val="8292E8"/>
                </a:solidFill>
                <a:latin typeface="思源黑体 CN Heavy" pitchFamily="34" charset="-122"/>
                <a:ea typeface="思源黑体 CN Heavy" pitchFamily="34" charset="-122"/>
              </a:rPr>
              <a:t>1994</a:t>
            </a:r>
            <a:r>
              <a:rPr lang="zh-CN" altLang="en-US" sz="4000" dirty="0">
                <a:solidFill>
                  <a:srgbClr val="8292E8"/>
                </a:solidFill>
                <a:latin typeface="思源黑体 CN Heavy" pitchFamily="34" charset="-122"/>
                <a:ea typeface="思源黑体 CN Heavy" pitchFamily="34" charset="-122"/>
              </a:rPr>
              <a:t>年之前）</a:t>
            </a:r>
            <a:endParaRPr lang="zh-CN" altLang="en-US" sz="4000" dirty="0">
              <a:solidFill>
                <a:srgbClr val="8292E8"/>
              </a:solidFill>
              <a:latin typeface="思源黑体 CN Heavy" pitchFamily="34" charset="-122"/>
              <a:ea typeface="思源黑体 CN Heavy" pitchFamily="34" charset="-122"/>
            </a:endParaRPr>
          </a:p>
        </p:txBody>
      </p:sp>
      <p:sp>
        <p:nvSpPr>
          <p:cNvPr id="1048637" name="Google Shape;13;p2"/>
          <p:cNvSpPr/>
          <p:nvPr/>
        </p:nvSpPr>
        <p:spPr>
          <a:xfrm rot="12770">
            <a:off x="1266490" y="4931958"/>
            <a:ext cx="598666" cy="579281"/>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8" name="Google Shape;289;p30"/>
          <p:cNvSpPr txBox="1">
            <a:spLocks noGrp="1"/>
          </p:cNvSpPr>
          <p:nvPr>
            <p:ph type="title" idx="2"/>
          </p:nvPr>
        </p:nvSpPr>
        <p:spPr>
          <a:xfrm>
            <a:off x="3019483" y="1550773"/>
            <a:ext cx="1386171" cy="560800"/>
          </a:xfrm>
          <a:prstGeom prst="rect">
            <a:avLst/>
          </a:prstGeom>
        </p:spPr>
        <p:txBody>
          <a:bodyPr spcFirstLastPara="1" wrap="square" lIns="121900" tIns="121900" rIns="121900" bIns="121900" anchor="ctr" anchorCtr="0">
            <a:noAutofit/>
          </a:bodyPr>
          <a:lstStyle/>
          <a:p>
            <a:r>
              <a:rPr lang="en-GB" sz="4800" dirty="0">
                <a:latin typeface="思源黑体 CN Heavy" pitchFamily="34" charset="-122"/>
                <a:ea typeface="思源黑体 CN Heavy" pitchFamily="34" charset="-122"/>
              </a:rPr>
              <a:t>01</a:t>
            </a:r>
            <a:endParaRPr sz="4800" dirty="0">
              <a:latin typeface="思源黑体 CN Heavy" pitchFamily="34" charset="-122"/>
              <a:ea typeface="思源黑体 CN Heavy" pitchFamily="34" charset="-122"/>
            </a:endParaRPr>
          </a:p>
        </p:txBody>
      </p:sp>
      <p:sp>
        <p:nvSpPr>
          <p:cNvPr id="1048639" name="Google Shape;13;p2"/>
          <p:cNvSpPr/>
          <p:nvPr/>
        </p:nvSpPr>
        <p:spPr>
          <a:xfrm rot="12770">
            <a:off x="9074952" y="1403398"/>
            <a:ext cx="284808" cy="275586"/>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0" name="Google Shape;13;p2"/>
          <p:cNvSpPr/>
          <p:nvPr/>
        </p:nvSpPr>
        <p:spPr>
          <a:xfrm rot="12770">
            <a:off x="6864312" y="5433106"/>
            <a:ext cx="269710" cy="26097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1"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632"/>
                                        </p:tgtEl>
                                        <p:attrNameLst>
                                          <p:attrName>style.visibility</p:attrName>
                                        </p:attrNameLst>
                                      </p:cBhvr>
                                      <p:to>
                                        <p:strVal val="visible"/>
                                      </p:to>
                                    </p:set>
                                    <p:animEffect transition="in" filter="wipe(down)">
                                      <p:cBhvr>
                                        <p:cTn id="7" dur="500"/>
                                        <p:tgtEl>
                                          <p:spTgt spid="104863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634"/>
                                        </p:tgtEl>
                                        <p:attrNameLst>
                                          <p:attrName>style.visibility</p:attrName>
                                        </p:attrNameLst>
                                      </p:cBhvr>
                                      <p:to>
                                        <p:strVal val="visible"/>
                                      </p:to>
                                    </p:set>
                                    <p:animEffect transition="in" filter="strips(downLeft)">
                                      <p:cBhvr>
                                        <p:cTn id="10" dur="500"/>
                                        <p:tgtEl>
                                          <p:spTgt spid="104863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641"/>
                                        </p:tgtEl>
                                        <p:attrNameLst>
                                          <p:attrName>style.visibility</p:attrName>
                                        </p:attrNameLst>
                                      </p:cBhvr>
                                      <p:to>
                                        <p:strVal val="visible"/>
                                      </p:to>
                                    </p:set>
                                    <p:animEffect transition="in" filter="wipe(down)">
                                      <p:cBhvr>
                                        <p:cTn id="13" dur="500"/>
                                        <p:tgtEl>
                                          <p:spTgt spid="104864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635"/>
                                        </p:tgtEl>
                                        <p:attrNameLst>
                                          <p:attrName>style.visibility</p:attrName>
                                        </p:attrNameLst>
                                      </p:cBhvr>
                                      <p:to>
                                        <p:strVal val="visible"/>
                                      </p:to>
                                    </p:set>
                                    <p:animEffect transition="in" filter="wipe(down)">
                                      <p:cBhvr>
                                        <p:cTn id="16" dur="500"/>
                                        <p:tgtEl>
                                          <p:spTgt spid="1048635"/>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638"/>
                                        </p:tgtEl>
                                        <p:attrNameLst>
                                          <p:attrName>style.visibility</p:attrName>
                                        </p:attrNameLst>
                                      </p:cBhvr>
                                      <p:to>
                                        <p:strVal val="visible"/>
                                      </p:to>
                                    </p:set>
                                    <p:animEffect transition="in" filter="wipe(down)">
                                      <p:cBhvr>
                                        <p:cTn id="19" dur="500"/>
                                        <p:tgtEl>
                                          <p:spTgt spid="1048638"/>
                                        </p:tgtEl>
                                      </p:cBhvr>
                                    </p:animEffect>
                                  </p:childTnLst>
                                </p:cTn>
                              </p:par>
                            </p:childTnLst>
                          </p:cTn>
                        </p:par>
                        <p:par>
                          <p:cTn id="20" fill="hold">
                            <p:stCondLst>
                              <p:cond delay="500"/>
                            </p:stCondLst>
                            <p:childTnLst>
                              <p:par>
                                <p:cTn id="21" presetID="22" presetClass="entr" presetSubtype="4" fill="hold" grpId="0" nodeType="afterEffect">
                                  <p:stCondLst>
                                    <p:cond delay="0"/>
                                  </p:stCondLst>
                                  <p:childTnLst>
                                    <p:set>
                                      <p:cBhvr>
                                        <p:cTn id="22" dur="1" fill="hold">
                                          <p:stCondLst>
                                            <p:cond delay="0"/>
                                          </p:stCondLst>
                                        </p:cTn>
                                        <p:tgtEl>
                                          <p:spTgt spid="1048636"/>
                                        </p:tgtEl>
                                        <p:attrNameLst>
                                          <p:attrName>style.visibility</p:attrName>
                                        </p:attrNameLst>
                                      </p:cBhvr>
                                      <p:to>
                                        <p:strVal val="visible"/>
                                      </p:to>
                                    </p:set>
                                    <p:animEffect transition="in" filter="wipe(down)">
                                      <p:cBhvr>
                                        <p:cTn id="23" dur="500"/>
                                        <p:tgtEl>
                                          <p:spTgt spid="10486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2" grpId="0" animBg="1"/>
      <p:bldP spid="1048634" grpId="0" animBg="1"/>
      <p:bldP spid="1048635" grpId="0" animBg="1"/>
      <p:bldP spid="1048636" grpId="0"/>
      <p:bldP spid="1048638" grpId="0"/>
      <p:bldP spid="104864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4" name="文本框 14"/>
          <p:cNvSpPr txBox="1"/>
          <p:nvPr/>
        </p:nvSpPr>
        <p:spPr>
          <a:xfrm>
            <a:off x="638857" y="1578967"/>
            <a:ext cx="10914286" cy="5054600"/>
          </a:xfrm>
          <a:prstGeom prst="rect">
            <a:avLst/>
          </a:prstGeom>
          <a:noFill/>
        </p:spPr>
        <p:txBody>
          <a:bodyPr wrap="square" lIns="68580" tIns="34290" rIns="68580" bIns="34290" rtlCol="0">
            <a:spAutoFit/>
          </a:bodyPr>
          <a:lstStyle/>
          <a:p>
            <a:r>
              <a:rPr lang="zh-CN" altLang="en-US" sz="3600" dirty="0"/>
              <a:t>        街机、小霸王、外国和台湾的一些主机游戏</a:t>
            </a:r>
            <a:endParaRPr lang="en-US" altLang="zh-CN" sz="3600" dirty="0"/>
          </a:p>
          <a:p>
            <a:r>
              <a:rPr lang="en-US" altLang="zh-CN" sz="3600" dirty="0"/>
              <a:t>“</a:t>
            </a:r>
            <a:r>
              <a:rPr lang="zh-CN" altLang="en-US" sz="3600" dirty="0"/>
              <a:t>盗版横行</a:t>
            </a:r>
            <a:r>
              <a:rPr lang="en-US" altLang="zh-CN" sz="3600" dirty="0"/>
              <a:t>”</a:t>
            </a:r>
            <a:endParaRPr lang="en-US" altLang="zh-CN" sz="3600" dirty="0"/>
          </a:p>
          <a:p>
            <a:r>
              <a:rPr lang="zh-CN" altLang="en-US" sz="3600" dirty="0"/>
              <a:t>荒蛮生长</a:t>
            </a:r>
            <a:r>
              <a:rPr lang="en-US" altLang="zh-CN" sz="3600" dirty="0"/>
              <a:t>(</a:t>
            </a:r>
            <a:r>
              <a:rPr lang="zh-CN" altLang="en-US" sz="3600" dirty="0"/>
              <a:t>关键词</a:t>
            </a:r>
            <a:r>
              <a:rPr lang="en-US" altLang="zh-CN" sz="3600" dirty="0"/>
              <a:t>)</a:t>
            </a:r>
            <a:endParaRPr lang="en-US" altLang="zh-CN" sz="3600" dirty="0"/>
          </a:p>
          <a:p>
            <a:r>
              <a:rPr lang="zh-CN" altLang="en-US" sz="3600" dirty="0"/>
              <a:t>        中国内地游戏产业的“史前时代”在</a:t>
            </a:r>
            <a:r>
              <a:rPr lang="en-US" altLang="zh-CN" sz="3600" dirty="0"/>
              <a:t>1994</a:t>
            </a:r>
            <a:r>
              <a:rPr lang="zh-CN" altLang="en-US" sz="3600" dirty="0"/>
              <a:t>年之前的中国内地</a:t>
            </a:r>
            <a:r>
              <a:rPr lang="en-US" altLang="zh-CN" sz="3600" dirty="0"/>
              <a:t>,</a:t>
            </a:r>
            <a:r>
              <a:rPr lang="zh-CN" altLang="en-US" sz="3600" dirty="0"/>
              <a:t>基本还谈不上有正规的游戏产业。只有“山寨游戏机”上的国外盗版游戏和</a:t>
            </a:r>
            <a:r>
              <a:rPr lang="en-US" altLang="zh-CN" sz="3600" dirty="0"/>
              <a:t>PC</a:t>
            </a:r>
            <a:r>
              <a:rPr lang="zh-CN" altLang="en-US" sz="3600" dirty="0"/>
              <a:t>机上的盗版的台湾中文游戏和国外游戏。然而</a:t>
            </a:r>
            <a:r>
              <a:rPr lang="en-US" altLang="zh-CN" sz="3600" dirty="0"/>
              <a:t>,</a:t>
            </a:r>
            <a:r>
              <a:rPr lang="zh-CN" altLang="en-US" sz="3600" dirty="0"/>
              <a:t>正是在这样的条件下</a:t>
            </a:r>
            <a:r>
              <a:rPr lang="en-US" altLang="zh-CN" sz="3600" dirty="0"/>
              <a:t>,</a:t>
            </a:r>
            <a:r>
              <a:rPr lang="zh-CN" altLang="en-US" sz="3600" dirty="0"/>
              <a:t>培养出了中国内地第一批游戏玩家</a:t>
            </a:r>
            <a:r>
              <a:rPr lang="en-US" altLang="zh-CN" sz="3600" dirty="0"/>
              <a:t>,</a:t>
            </a:r>
            <a:r>
              <a:rPr lang="zh-CN" altLang="en-US" sz="3600" dirty="0"/>
              <a:t>他们中的不少人日后成了中国内地原创游戏的骨干和精英。</a:t>
            </a:r>
            <a:endParaRPr lang="zh-CN" altLang="en-US" sz="3600" dirty="0"/>
          </a:p>
        </p:txBody>
      </p:sp>
      <p:sp>
        <p:nvSpPr>
          <p:cNvPr id="1048645" name="文本框 15"/>
          <p:cNvSpPr txBox="1"/>
          <p:nvPr/>
        </p:nvSpPr>
        <p:spPr>
          <a:xfrm>
            <a:off x="638857" y="630690"/>
            <a:ext cx="3851054" cy="807913"/>
          </a:xfrm>
          <a:prstGeom prst="rect">
            <a:avLst/>
          </a:prstGeom>
          <a:noFill/>
        </p:spPr>
        <p:txBody>
          <a:bodyPr wrap="none" lIns="68580" tIns="34290" rIns="68580" bIns="34290" rtlCol="0">
            <a:spAutoFit/>
          </a:bodyPr>
          <a:lstStyle/>
          <a:p>
            <a:r>
              <a:rPr kumimoji="1" lang="zh-CN" altLang="en-US" sz="4800" b="1" dirty="0">
                <a:solidFill>
                  <a:srgbClr val="595959"/>
                </a:solidFill>
              </a:rPr>
              <a:t>“蛮荒”时期</a:t>
            </a:r>
            <a:endParaRPr kumimoji="1" lang="zh-CN" altLang="en-US" sz="48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1048632" name="Google Shape;14;p3"/>
          <p:cNvSpPr/>
          <p:nvPr/>
        </p:nvSpPr>
        <p:spPr>
          <a:xfrm>
            <a:off x="1" y="0"/>
            <a:ext cx="6198825" cy="6198696"/>
          </a:xfrm>
          <a:custGeom>
            <a:avLst/>
            <a:gdLst/>
            <a:ahLst/>
            <a:cxnLst/>
            <a:rect l="l" t="t" r="r" b="b"/>
            <a:pathLst>
              <a:path w="48079" h="48078" extrusionOk="0">
                <a:moveTo>
                  <a:pt x="1" y="0"/>
                </a:moveTo>
                <a:lnTo>
                  <a:pt x="1" y="48077"/>
                </a:lnTo>
                <a:lnTo>
                  <a:pt x="14562" y="48077"/>
                </a:lnTo>
                <a:cubicBezTo>
                  <a:pt x="33064" y="48077"/>
                  <a:pt x="48078" y="33064"/>
                  <a:pt x="48078" y="14561"/>
                </a:cubicBezTo>
                <a:lnTo>
                  <a:pt x="48078" y="0"/>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8633" name="Google Shape;13;p2"/>
          <p:cNvSpPr/>
          <p:nvPr/>
        </p:nvSpPr>
        <p:spPr>
          <a:xfrm rot="12770">
            <a:off x="7695798" y="1531549"/>
            <a:ext cx="848122" cy="820660"/>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rgbClr val="2DD2B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4" name="Google Shape;285;p30"/>
          <p:cNvSpPr/>
          <p:nvPr/>
        </p:nvSpPr>
        <p:spPr>
          <a:xfrm>
            <a:off x="2145931" y="1856200"/>
            <a:ext cx="8105789" cy="3145600"/>
          </a:xfrm>
          <a:prstGeom prst="roundRect">
            <a:avLst>
              <a:gd name="adj" fmla="val 11841"/>
            </a:avLst>
          </a:prstGeom>
          <a:solidFill>
            <a:schemeClr val="lt1"/>
          </a:solidFill>
          <a:ln>
            <a:noFill/>
          </a:ln>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5" name="Google Shape;292;p30"/>
          <p:cNvSpPr/>
          <p:nvPr/>
        </p:nvSpPr>
        <p:spPr>
          <a:xfrm>
            <a:off x="3035170" y="1453513"/>
            <a:ext cx="1339134" cy="819165"/>
          </a:xfrm>
          <a:prstGeom prst="roundRect">
            <a:avLst>
              <a:gd name="adj" fmla="val 50000"/>
            </a:avLst>
          </a:prstGeom>
          <a:solidFill>
            <a:schemeClr val="accent2"/>
          </a:solidFill>
          <a:ln>
            <a:noFill/>
          </a:ln>
          <a:effectLst>
            <a:outerShdw blurRad="214313" dist="95250" dir="5400000" algn="bl" rotWithShape="0">
              <a:schemeClr val="accent2">
                <a:alpha val="30000"/>
              </a:schemeClr>
            </a:outerShdw>
          </a:effectLst>
        </p:spPr>
        <p:txBody>
          <a:bodyPr spcFirstLastPara="1" wrap="square" lIns="121900" tIns="121900" rIns="121900" bIns="121900" anchor="ctr" anchorCtr="0">
            <a:noAutofit/>
          </a:bodyPr>
          <a:lstStyle/>
          <a:p>
            <a:pPr defTabSz="1219200">
              <a:buClr>
                <a:srgbClr val="000000"/>
              </a:buClr>
            </a:pPr>
            <a:endParaRPr sz="1865" kern="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48636" name="文本框 16"/>
          <p:cNvSpPr txBox="1"/>
          <p:nvPr/>
        </p:nvSpPr>
        <p:spPr>
          <a:xfrm>
            <a:off x="3857703" y="2542378"/>
            <a:ext cx="3276803" cy="1938992"/>
          </a:xfrm>
          <a:prstGeom prst="rect">
            <a:avLst/>
          </a:prstGeom>
          <a:noFill/>
        </p:spPr>
        <p:txBody>
          <a:bodyPr wrap="square" rtlCol="0">
            <a:spAutoFit/>
          </a:bodyPr>
          <a:lstStyle/>
          <a:p>
            <a:pPr algn="ctr" defTabSz="914400"/>
            <a:r>
              <a:rPr lang="zh-CN" altLang="en-US" sz="6000" dirty="0">
                <a:solidFill>
                  <a:srgbClr val="8292E8"/>
                </a:solidFill>
                <a:latin typeface="思源黑体 CN Heavy" pitchFamily="34" charset="-122"/>
                <a:ea typeface="思源黑体 CN Heavy" pitchFamily="34" charset="-122"/>
              </a:rPr>
              <a:t>元年（</a:t>
            </a:r>
            <a:r>
              <a:rPr lang="en-US" altLang="zh-CN" sz="6000" dirty="0">
                <a:solidFill>
                  <a:srgbClr val="8292E8"/>
                </a:solidFill>
                <a:latin typeface="思源黑体 CN Heavy" pitchFamily="34" charset="-122"/>
                <a:ea typeface="思源黑体 CN Heavy" pitchFamily="34" charset="-122"/>
              </a:rPr>
              <a:t>1994</a:t>
            </a:r>
            <a:r>
              <a:rPr lang="zh-CN" altLang="en-US" sz="6000" dirty="0">
                <a:solidFill>
                  <a:srgbClr val="8292E8"/>
                </a:solidFill>
                <a:latin typeface="思源黑体 CN Heavy" pitchFamily="34" charset="-122"/>
                <a:ea typeface="思源黑体 CN Heavy" pitchFamily="34" charset="-122"/>
              </a:rPr>
              <a:t>）</a:t>
            </a:r>
            <a:endParaRPr lang="zh-CN" altLang="en-US" sz="6000" dirty="0">
              <a:solidFill>
                <a:srgbClr val="8292E8"/>
              </a:solidFill>
              <a:latin typeface="思源黑体 CN Heavy" pitchFamily="34" charset="-122"/>
              <a:ea typeface="思源黑体 CN Heavy" pitchFamily="34" charset="-122"/>
            </a:endParaRPr>
          </a:p>
        </p:txBody>
      </p:sp>
      <p:sp>
        <p:nvSpPr>
          <p:cNvPr id="1048637" name="Google Shape;13;p2"/>
          <p:cNvSpPr/>
          <p:nvPr/>
        </p:nvSpPr>
        <p:spPr>
          <a:xfrm rot="12770">
            <a:off x="1266490" y="4931958"/>
            <a:ext cx="598666" cy="579281"/>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38" name="Google Shape;289;p30"/>
          <p:cNvSpPr txBox="1">
            <a:spLocks noGrp="1"/>
          </p:cNvSpPr>
          <p:nvPr>
            <p:ph type="title" idx="2"/>
          </p:nvPr>
        </p:nvSpPr>
        <p:spPr>
          <a:xfrm>
            <a:off x="3019483" y="1550773"/>
            <a:ext cx="1386171" cy="560800"/>
          </a:xfrm>
          <a:prstGeom prst="rect">
            <a:avLst/>
          </a:prstGeom>
        </p:spPr>
        <p:txBody>
          <a:bodyPr spcFirstLastPara="1" wrap="square" lIns="121900" tIns="121900" rIns="121900" bIns="121900" anchor="ctr" anchorCtr="0">
            <a:noAutofit/>
          </a:bodyPr>
          <a:lstStyle/>
          <a:p>
            <a:r>
              <a:rPr lang="en-GB" sz="4800" dirty="0">
                <a:latin typeface="思源黑体 CN Heavy" pitchFamily="34" charset="-122"/>
                <a:ea typeface="思源黑体 CN Heavy" pitchFamily="34" charset="-122"/>
              </a:rPr>
              <a:t>02</a:t>
            </a:r>
            <a:endParaRPr sz="4800" dirty="0">
              <a:latin typeface="思源黑体 CN Heavy" pitchFamily="34" charset="-122"/>
              <a:ea typeface="思源黑体 CN Heavy" pitchFamily="34" charset="-122"/>
            </a:endParaRPr>
          </a:p>
        </p:txBody>
      </p:sp>
      <p:sp>
        <p:nvSpPr>
          <p:cNvPr id="1048639" name="Google Shape;13;p2"/>
          <p:cNvSpPr/>
          <p:nvPr/>
        </p:nvSpPr>
        <p:spPr>
          <a:xfrm rot="12770">
            <a:off x="9074952" y="1403398"/>
            <a:ext cx="284808" cy="275586"/>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solidFill>
            <a:srgbClr val="8292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0" name="Google Shape;13;p2"/>
          <p:cNvSpPr/>
          <p:nvPr/>
        </p:nvSpPr>
        <p:spPr>
          <a:xfrm rot="12770">
            <a:off x="6864312" y="5433106"/>
            <a:ext cx="269710" cy="260977"/>
          </a:xfrm>
          <a:custGeom>
            <a:avLst/>
            <a:gdLst/>
            <a:ahLst/>
            <a:cxnLst/>
            <a:rect l="l" t="t" r="r" b="b"/>
            <a:pathLst>
              <a:path w="8725" h="8725" extrusionOk="0">
                <a:moveTo>
                  <a:pt x="4377" y="1"/>
                </a:moveTo>
                <a:cubicBezTo>
                  <a:pt x="1946" y="1"/>
                  <a:pt x="0" y="1946"/>
                  <a:pt x="0" y="4347"/>
                </a:cubicBezTo>
                <a:cubicBezTo>
                  <a:pt x="0" y="6779"/>
                  <a:pt x="1946" y="8724"/>
                  <a:pt x="4377" y="8724"/>
                </a:cubicBezTo>
                <a:cubicBezTo>
                  <a:pt x="6779" y="8724"/>
                  <a:pt x="8724" y="6779"/>
                  <a:pt x="8724" y="4347"/>
                </a:cubicBezTo>
                <a:cubicBezTo>
                  <a:pt x="8724" y="1946"/>
                  <a:pt x="6779" y="1"/>
                  <a:pt x="4377" y="1"/>
                </a:cubicBezTo>
                <a:close/>
              </a:path>
            </a:pathLst>
          </a:cu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dirty="0">
              <a:solidFill>
                <a:schemeClr val="bg1"/>
              </a:solidFill>
            </a:endParaRPr>
          </a:p>
        </p:txBody>
      </p:sp>
      <p:sp>
        <p:nvSpPr>
          <p:cNvPr id="1048641" name="Google Shape;15;p3"/>
          <p:cNvSpPr/>
          <p:nvPr/>
        </p:nvSpPr>
        <p:spPr>
          <a:xfrm rot="10800000">
            <a:off x="7760245" y="2426245"/>
            <a:ext cx="4431755" cy="4431755"/>
          </a:xfrm>
          <a:custGeom>
            <a:avLst/>
            <a:gdLst/>
            <a:ahLst/>
            <a:cxnLst/>
            <a:rect l="l" t="t" r="r" b="b"/>
            <a:pathLst>
              <a:path w="47780" h="47780" extrusionOk="0">
                <a:moveTo>
                  <a:pt x="0" y="0"/>
                </a:moveTo>
                <a:lnTo>
                  <a:pt x="0" y="47780"/>
                </a:lnTo>
                <a:lnTo>
                  <a:pt x="9382" y="47780"/>
                </a:lnTo>
                <a:cubicBezTo>
                  <a:pt x="30587" y="47780"/>
                  <a:pt x="47780" y="30587"/>
                  <a:pt x="47780" y="9382"/>
                </a:cubicBezTo>
                <a:lnTo>
                  <a:pt x="47780" y="0"/>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48632"/>
                                        </p:tgtEl>
                                        <p:attrNameLst>
                                          <p:attrName>style.visibility</p:attrName>
                                        </p:attrNameLst>
                                      </p:cBhvr>
                                      <p:to>
                                        <p:strVal val="visible"/>
                                      </p:to>
                                    </p:set>
                                    <p:animEffect transition="in" filter="wipe(down)">
                                      <p:cBhvr>
                                        <p:cTn id="7" dur="500"/>
                                        <p:tgtEl>
                                          <p:spTgt spid="1048632"/>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1048634"/>
                                        </p:tgtEl>
                                        <p:attrNameLst>
                                          <p:attrName>style.visibility</p:attrName>
                                        </p:attrNameLst>
                                      </p:cBhvr>
                                      <p:to>
                                        <p:strVal val="visible"/>
                                      </p:to>
                                    </p:set>
                                    <p:animEffect transition="in" filter="strips(downLeft)">
                                      <p:cBhvr>
                                        <p:cTn id="10" dur="500"/>
                                        <p:tgtEl>
                                          <p:spTgt spid="104863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048641"/>
                                        </p:tgtEl>
                                        <p:attrNameLst>
                                          <p:attrName>style.visibility</p:attrName>
                                        </p:attrNameLst>
                                      </p:cBhvr>
                                      <p:to>
                                        <p:strVal val="visible"/>
                                      </p:to>
                                    </p:set>
                                    <p:animEffect transition="in" filter="wipe(down)">
                                      <p:cBhvr>
                                        <p:cTn id="13" dur="500"/>
                                        <p:tgtEl>
                                          <p:spTgt spid="104864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048635"/>
                                        </p:tgtEl>
                                        <p:attrNameLst>
                                          <p:attrName>style.visibility</p:attrName>
                                        </p:attrNameLst>
                                      </p:cBhvr>
                                      <p:to>
                                        <p:strVal val="visible"/>
                                      </p:to>
                                    </p:set>
                                    <p:animEffect transition="in" filter="wipe(down)">
                                      <p:cBhvr>
                                        <p:cTn id="16" dur="500"/>
                                        <p:tgtEl>
                                          <p:spTgt spid="1048635"/>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1048638"/>
                                        </p:tgtEl>
                                        <p:attrNameLst>
                                          <p:attrName>style.visibility</p:attrName>
                                        </p:attrNameLst>
                                      </p:cBhvr>
                                      <p:to>
                                        <p:strVal val="visible"/>
                                      </p:to>
                                    </p:set>
                                    <p:animEffect transition="in" filter="wipe(down)">
                                      <p:cBhvr>
                                        <p:cTn id="19" dur="500"/>
                                        <p:tgtEl>
                                          <p:spTgt spid="1048638"/>
                                        </p:tgtEl>
                                      </p:cBhvr>
                                    </p:animEffect>
                                  </p:childTnLst>
                                </p:cTn>
                              </p:par>
                            </p:childTnLst>
                          </p:cTn>
                        </p:par>
                        <p:par>
                          <p:cTn id="20" fill="hold">
                            <p:stCondLst>
                              <p:cond delay="500"/>
                            </p:stCondLst>
                            <p:childTnLst>
                              <p:par>
                                <p:cTn id="21" presetID="22" presetClass="entr" presetSubtype="4" fill="hold" grpId="0" nodeType="afterEffect">
                                  <p:stCondLst>
                                    <p:cond delay="0"/>
                                  </p:stCondLst>
                                  <p:childTnLst>
                                    <p:set>
                                      <p:cBhvr>
                                        <p:cTn id="22" dur="1" fill="hold">
                                          <p:stCondLst>
                                            <p:cond delay="0"/>
                                          </p:stCondLst>
                                        </p:cTn>
                                        <p:tgtEl>
                                          <p:spTgt spid="1048636"/>
                                        </p:tgtEl>
                                        <p:attrNameLst>
                                          <p:attrName>style.visibility</p:attrName>
                                        </p:attrNameLst>
                                      </p:cBhvr>
                                      <p:to>
                                        <p:strVal val="visible"/>
                                      </p:to>
                                    </p:set>
                                    <p:animEffect transition="in" filter="wipe(down)">
                                      <p:cBhvr>
                                        <p:cTn id="23" dur="500"/>
                                        <p:tgtEl>
                                          <p:spTgt spid="10486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2" grpId="0" animBg="1"/>
      <p:bldP spid="1048634" grpId="0" animBg="1"/>
      <p:bldP spid="1048635" grpId="0" animBg="1"/>
      <p:bldP spid="1048636" grpId="0"/>
      <p:bldP spid="1048638" grpId="0"/>
      <p:bldP spid="104864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4" name="文本框 14"/>
          <p:cNvSpPr txBox="1"/>
          <p:nvPr/>
        </p:nvSpPr>
        <p:spPr>
          <a:xfrm>
            <a:off x="638857" y="1626032"/>
            <a:ext cx="10914286" cy="3946525"/>
          </a:xfrm>
          <a:prstGeom prst="rect">
            <a:avLst/>
          </a:prstGeom>
          <a:noFill/>
        </p:spPr>
        <p:txBody>
          <a:bodyPr wrap="square" lIns="68580" tIns="34290" rIns="68580" bIns="34290" rtlCol="0">
            <a:spAutoFit/>
          </a:bodyPr>
          <a:lstStyle/>
          <a:p>
            <a:r>
              <a:rPr lang="zh-CN" altLang="en-US" sz="3600" dirty="0"/>
              <a:t>       中国内陆第一个自主开发的游戏</a:t>
            </a:r>
            <a:r>
              <a:rPr lang="en-US" altLang="zh-CN" sz="3600" dirty="0"/>
              <a:t>《</a:t>
            </a:r>
            <a:r>
              <a:rPr lang="zh-CN" altLang="en-US" sz="3600" dirty="0"/>
              <a:t>神鹰突击队</a:t>
            </a:r>
            <a:r>
              <a:rPr lang="en-US" altLang="zh-CN" sz="3600" dirty="0"/>
              <a:t>》</a:t>
            </a:r>
            <a:r>
              <a:rPr lang="zh-CN" altLang="en-US" sz="3600" dirty="0"/>
              <a:t>的出现标志着国内游戏产业的正式起步</a:t>
            </a:r>
            <a:endParaRPr lang="en-US" altLang="zh-CN" sz="3600" dirty="0"/>
          </a:p>
          <a:p>
            <a:r>
              <a:rPr lang="zh-CN" altLang="en-US" sz="3600" dirty="0"/>
              <a:t>       自此，国内游戏产业开启了漫长的发展道路，</a:t>
            </a:r>
            <a:r>
              <a:rPr lang="en-US" altLang="zh-CN" sz="3600" dirty="0"/>
              <a:t>1994</a:t>
            </a:r>
            <a:r>
              <a:rPr lang="zh-CN" altLang="en-US" sz="3600" dirty="0"/>
              <a:t>年中国内地游戏产业的“元年”</a:t>
            </a:r>
            <a:r>
              <a:rPr lang="en-US" altLang="zh-CN" sz="3600" dirty="0"/>
              <a:t>1994</a:t>
            </a:r>
            <a:r>
              <a:rPr lang="zh-CN" altLang="en-US" sz="3600" dirty="0"/>
              <a:t>年</a:t>
            </a:r>
            <a:r>
              <a:rPr lang="en-US" altLang="zh-CN" sz="3600" dirty="0"/>
              <a:t>,</a:t>
            </a:r>
            <a:r>
              <a:rPr lang="zh-CN" altLang="en-US" sz="3600" dirty="0"/>
              <a:t>中国内地拥有了正式的游戏刊物和第一款自主研发的商业</a:t>
            </a:r>
            <a:r>
              <a:rPr lang="en-US" altLang="zh-CN" sz="3600" dirty="0"/>
              <a:t>PC</a:t>
            </a:r>
            <a:r>
              <a:rPr lang="zh-CN" altLang="en-US" sz="3600" dirty="0"/>
              <a:t>游戏产品</a:t>
            </a:r>
            <a:r>
              <a:rPr lang="en-US" altLang="zh-CN" sz="3600" dirty="0"/>
              <a:t>,</a:t>
            </a:r>
            <a:r>
              <a:rPr lang="zh-CN" altLang="en-US" sz="3600" dirty="0"/>
              <a:t>由此迈出了内地原创游戏产业化的第一步</a:t>
            </a:r>
            <a:r>
              <a:rPr lang="en-US" altLang="zh-CN" sz="3600" dirty="0"/>
              <a:t>,</a:t>
            </a:r>
            <a:r>
              <a:rPr lang="zh-CN" altLang="en-US" sz="3600" dirty="0"/>
              <a:t>成为名副其实的中国内地游戏产业元年。</a:t>
            </a:r>
            <a:endParaRPr lang="en-US" altLang="zh-CN" sz="3600" dirty="0"/>
          </a:p>
        </p:txBody>
      </p:sp>
      <p:sp>
        <p:nvSpPr>
          <p:cNvPr id="1048645" name="文本框 15"/>
          <p:cNvSpPr txBox="1"/>
          <p:nvPr/>
        </p:nvSpPr>
        <p:spPr>
          <a:xfrm>
            <a:off x="988481" y="462601"/>
            <a:ext cx="1376018" cy="807913"/>
          </a:xfrm>
          <a:prstGeom prst="rect">
            <a:avLst/>
          </a:prstGeom>
          <a:noFill/>
        </p:spPr>
        <p:txBody>
          <a:bodyPr wrap="none" lIns="68580" tIns="34290" rIns="68580" bIns="34290" rtlCol="0">
            <a:spAutoFit/>
          </a:bodyPr>
          <a:lstStyle/>
          <a:p>
            <a:r>
              <a:rPr kumimoji="1" lang="zh-CN" altLang="en-US" sz="4800" b="1" dirty="0">
                <a:solidFill>
                  <a:srgbClr val="595959"/>
                </a:solidFill>
              </a:rPr>
              <a:t>元年</a:t>
            </a:r>
            <a:endParaRPr kumimoji="1" lang="zh-CN" altLang="en-US" sz="4800" b="1" dirty="0">
              <a:solidFill>
                <a:srgbClr val="595959"/>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ags/tag1.xml><?xml version="1.0" encoding="utf-8"?>
<p:tagLst xmlns:p="http://schemas.openxmlformats.org/presentationml/2006/main">
  <p:tag name="KSO_WPP_MARK_KEY" val="d536f654-d649-4e13-b26b-e2f856a345c3"/>
  <p:tag name="COMMONDATA" val="eyJoZGlkIjoiYWZiMjg1NDFlZDgxNzNjNTI2Njg0MGZkM2Q1NmQ3YjkifQ=="/>
</p:tagLst>
</file>

<file path=ppt/theme/theme1.xml><?xml version="1.0" encoding="utf-8"?>
<a:theme xmlns:a="http://schemas.openxmlformats.org/drawingml/2006/main" name="微信公众：PPT模板不求人">
  <a:themeElements>
    <a:clrScheme name="">
      <a:dk1>
        <a:srgbClr val="1F2B6C"/>
      </a:dk1>
      <a:lt1>
        <a:srgbClr val="FFFFFF"/>
      </a:lt1>
      <a:dk2>
        <a:srgbClr val="000000"/>
      </a:dk2>
      <a:lt2>
        <a:srgbClr val="EEEEEE"/>
      </a:lt2>
      <a:accent1>
        <a:srgbClr val="E7F7FF"/>
      </a:accent1>
      <a:accent2>
        <a:srgbClr val="159FED"/>
      </a:accent2>
      <a:accent3>
        <a:srgbClr val="73E1CD"/>
      </a:accent3>
      <a:accent4>
        <a:srgbClr val="8292E8"/>
      </a:accent4>
      <a:accent5>
        <a:srgbClr val="8292E8"/>
      </a:accent5>
      <a:accent6>
        <a:srgbClr val="1F2B6C"/>
      </a:accent6>
      <a:hlink>
        <a:srgbClr val="159FED"/>
      </a:hlink>
      <a:folHlink>
        <a:srgbClr val="159FE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2826</Words>
  <Application>WPS 演示</Application>
  <PresentationFormat>宽屏</PresentationFormat>
  <Paragraphs>188</Paragraphs>
  <Slides>30</Slides>
  <Notes>13</Notes>
  <HiddenSlides>0</HiddenSlides>
  <MMClips>0</MMClips>
  <ScaleCrop>false</ScaleCrop>
  <HeadingPairs>
    <vt:vector size="8" baseType="variant">
      <vt:variant>
        <vt:lpstr>已用的字体</vt:lpstr>
      </vt:variant>
      <vt:variant>
        <vt:i4>15</vt:i4>
      </vt:variant>
      <vt:variant>
        <vt:lpstr>主题</vt:lpstr>
      </vt:variant>
      <vt:variant>
        <vt:i4>1</vt:i4>
      </vt:variant>
      <vt:variant>
        <vt:lpstr>嵌入 OLE 服务器</vt:lpstr>
      </vt:variant>
      <vt:variant>
        <vt:i4>1</vt:i4>
      </vt:variant>
      <vt:variant>
        <vt:lpstr>幻灯片标题</vt:lpstr>
      </vt:variant>
      <vt:variant>
        <vt:i4>30</vt:i4>
      </vt:variant>
    </vt:vector>
  </HeadingPairs>
  <TitlesOfParts>
    <vt:vector size="47" baseType="lpstr">
      <vt:lpstr>Arial</vt:lpstr>
      <vt:lpstr>宋体</vt:lpstr>
      <vt:lpstr>Wingdings</vt:lpstr>
      <vt:lpstr>Montserrat</vt:lpstr>
      <vt:lpstr>Nunito Sans</vt:lpstr>
      <vt:lpstr>思源黑体 CN Heavy</vt:lpstr>
      <vt:lpstr>黑体</vt:lpstr>
      <vt:lpstr>Roboto Bold</vt:lpstr>
      <vt:lpstr>仓耳玄三M W05</vt:lpstr>
      <vt:lpstr>Roboto Light</vt:lpstr>
      <vt:lpstr>微软雅黑</vt:lpstr>
      <vt:lpstr>Arial Unicode MS</vt:lpstr>
      <vt:lpstr>等线</vt:lpstr>
      <vt:lpstr>Segoe Print</vt:lpstr>
      <vt:lpstr>Calibri</vt:lpstr>
      <vt:lpstr>微信公众：PPT模板不求人</vt:lpstr>
      <vt:lpstr>Package</vt:lpstr>
      <vt:lpstr> </vt:lpstr>
      <vt:lpstr>03</vt:lpstr>
      <vt:lpstr> </vt:lpstr>
      <vt:lpstr>PowerPoint 演示文稿</vt:lpstr>
      <vt:lpstr> </vt:lpstr>
      <vt:lpstr>01</vt:lpstr>
      <vt:lpstr>PowerPoint 演示文稿</vt:lpstr>
      <vt:lpstr>02</vt:lpstr>
      <vt:lpstr>PowerPoint 演示文稿</vt:lpstr>
      <vt:lpstr>03</vt:lpstr>
      <vt:lpstr>PowerPoint 演示文稿</vt:lpstr>
      <vt:lpstr>04</vt:lpstr>
      <vt:lpstr>PowerPoint 演示文稿</vt:lpstr>
      <vt:lpstr>05</vt:lpstr>
      <vt:lpstr>PowerPoint 演示文稿</vt:lpstr>
      <vt:lpstr>06</vt:lpstr>
      <vt:lpstr>PowerPoint 演示文稿</vt:lpstr>
      <vt:lpstr>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vt:lpstr>
      <vt:lpstr>PowerPoint 演示文稿</vt:lpstr>
      <vt:lpstr>PowerPoint 演示文稿</vt:lpstr>
      <vt:lpstr>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微信公众：PPT模板不求人</dc:creator>
  <cp:lastModifiedBy>微信用户</cp:lastModifiedBy>
  <cp:revision>11</cp:revision>
  <dcterms:created xsi:type="dcterms:W3CDTF">1969-12-31T16:00:00Z</dcterms:created>
  <dcterms:modified xsi:type="dcterms:W3CDTF">2023-04-25T01:27:30Z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E3605D3BD8D84C2096DE406A1404CE27_12</vt:lpwstr>
  </property>
  <property fmtid="{D5CDD505-2E9C-101B-9397-08002B2CF9AE}" pid="3" name="KSOProductBuildVer">
    <vt:lpwstr>2052-11.1.0.14036</vt:lpwstr>
  </property>
</Properties>
</file>